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78" r:id="rId4"/>
    <p:sldId id="280" r:id="rId5"/>
    <p:sldId id="281" r:id="rId6"/>
    <p:sldId id="279" r:id="rId7"/>
    <p:sldId id="282" r:id="rId8"/>
    <p:sldId id="258" r:id="rId9"/>
    <p:sldId id="283" r:id="rId10"/>
    <p:sldId id="272" r:id="rId11"/>
    <p:sldId id="273" r:id="rId12"/>
    <p:sldId id="259" r:id="rId13"/>
    <p:sldId id="274" r:id="rId14"/>
    <p:sldId id="260" r:id="rId15"/>
    <p:sldId id="261" r:id="rId16"/>
    <p:sldId id="271" r:id="rId17"/>
    <p:sldId id="262" r:id="rId18"/>
    <p:sldId id="264" r:id="rId19"/>
    <p:sldId id="270" r:id="rId20"/>
    <p:sldId id="277" r:id="rId21"/>
    <p:sldId id="275" r:id="rId22"/>
    <p:sldId id="267" r:id="rId23"/>
    <p:sldId id="266"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25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84237" autoAdjust="0"/>
  </p:normalViewPr>
  <p:slideViewPr>
    <p:cSldViewPr snapToGrid="0">
      <p:cViewPr varScale="1">
        <p:scale>
          <a:sx n="70" d="100"/>
          <a:sy n="70" d="100"/>
        </p:scale>
        <p:origin x="1080" y="3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51864-F1BC-4E34-BBD0-252EA90C4B14}" type="datetimeFigureOut">
              <a:rPr lang="zh-CN" altLang="en-US" smtClean="0"/>
              <a:t>2023/5/16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DD3D4-553C-461A-9FD2-DF1471D7CD72}" type="slidenum">
              <a:rPr lang="zh-CN" altLang="en-US" smtClean="0"/>
              <a:t>‹#›</a:t>
            </a:fld>
            <a:endParaRPr lang="zh-CN" altLang="en-US"/>
          </a:p>
        </p:txBody>
      </p:sp>
    </p:spTree>
    <p:extLst>
      <p:ext uri="{BB962C8B-B14F-4D97-AF65-F5344CB8AC3E}">
        <p14:creationId xmlns:p14="http://schemas.microsoft.com/office/powerpoint/2010/main" val="102196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1</a:t>
            </a:fld>
            <a:endParaRPr lang="zh-CN" altLang="en-US"/>
          </a:p>
        </p:txBody>
      </p:sp>
    </p:spTree>
    <p:extLst>
      <p:ext uri="{BB962C8B-B14F-4D97-AF65-F5344CB8AC3E}">
        <p14:creationId xmlns:p14="http://schemas.microsoft.com/office/powerpoint/2010/main" val="350896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16</a:t>
            </a:fld>
            <a:endParaRPr lang="zh-CN" altLang="en-US"/>
          </a:p>
        </p:txBody>
      </p:sp>
    </p:spTree>
    <p:extLst>
      <p:ext uri="{BB962C8B-B14F-4D97-AF65-F5344CB8AC3E}">
        <p14:creationId xmlns:p14="http://schemas.microsoft.com/office/powerpoint/2010/main" val="250657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22</a:t>
            </a:fld>
            <a:endParaRPr lang="zh-CN" altLang="en-US"/>
          </a:p>
        </p:txBody>
      </p:sp>
    </p:spTree>
    <p:extLst>
      <p:ext uri="{BB962C8B-B14F-4D97-AF65-F5344CB8AC3E}">
        <p14:creationId xmlns:p14="http://schemas.microsoft.com/office/powerpoint/2010/main" val="76059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In other word, in GR the Poisson equation tells us that the relations between the second derivative of Newtonian potential and the matter density is linear. When modified gravity models change the dark matter field, the form of Poisson equation do not change but the density term is changed; when changing the deflection angle, the Poisson equation is also changed.</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These two aspects are always considered in previous works, especially theoretical works, since they obtain the lensing signals by </a:t>
            </a:r>
            <a:r>
              <a:rPr lang="en-US" altLang="zh-CN" sz="1800" b="0" i="0" u="none" strike="noStrike" dirty="0" err="1">
                <a:solidFill>
                  <a:srgbClr val="000000"/>
                </a:solidFill>
                <a:effectLst/>
                <a:latin typeface="Arial" panose="020B0604020202020204" pitchFamily="34" charset="0"/>
              </a:rPr>
              <a:t>intergrating</a:t>
            </a:r>
            <a:r>
              <a:rPr lang="en-US" altLang="zh-CN" sz="1800" b="0" i="0" u="none" strike="noStrike" dirty="0">
                <a:solidFill>
                  <a:srgbClr val="000000"/>
                </a:solidFill>
                <a:effectLst/>
                <a:latin typeface="Arial" panose="020B0604020202020204" pitchFamily="34" charset="0"/>
              </a:rPr>
              <a:t> the lensing potential directly. However, when someone would like to measure the lensing signal from simulations, people usually directly projecting the 3-D dark matter field along the </a:t>
            </a:r>
            <a:r>
              <a:rPr lang="en-US" altLang="zh-CN" sz="1800" b="0" i="0" u="none" strike="noStrike" dirty="0" err="1">
                <a:solidFill>
                  <a:srgbClr val="000000"/>
                </a:solidFill>
                <a:effectLst/>
                <a:latin typeface="Arial" panose="020B0604020202020204" pitchFamily="34" charset="0"/>
              </a:rPr>
              <a:t>LoS</a:t>
            </a:r>
            <a:r>
              <a:rPr lang="en-US" altLang="zh-CN" sz="1800" b="0" i="0" u="none" strike="noStrike" dirty="0">
                <a:solidFill>
                  <a:srgbClr val="000000"/>
                </a:solidFill>
                <a:effectLst/>
                <a:latin typeface="Arial" panose="020B0604020202020204" pitchFamily="34" charset="0"/>
              </a:rPr>
              <a:t>. This is valid in GR case but for some MG models, this method do not consider the change of the deflection angle, which may cause their results unbelievable. To obtain a more accurate lensing signals, one need to run a ray-tracing simulation to simulate a shear field, in which the change of the deflection angle can be introduced.</a:t>
            </a:r>
            <a:endParaRPr lang="en-US" altLang="zh-CN" b="0" dirty="0">
              <a:effectLst/>
            </a:endParaRP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3</a:t>
            </a:fld>
            <a:endParaRPr lang="zh-CN" altLang="en-US"/>
          </a:p>
        </p:txBody>
      </p:sp>
    </p:spTree>
    <p:extLst>
      <p:ext uri="{BB962C8B-B14F-4D97-AF65-F5344CB8AC3E}">
        <p14:creationId xmlns:p14="http://schemas.microsoft.com/office/powerpoint/2010/main" val="114163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In other word, in GR the Poisson equation tells us that the relations between the second derivative of Newtonian potential and the matter density is linear. When modified gravity models change the dark matter field, the form of Poisson equation do not change but the density term is changed; when changing the deflection angle, the Poisson equation is also changed.</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These two aspects are always considered in previous works, especially theoretical works, since they obtain the lensing signals by </a:t>
            </a:r>
            <a:r>
              <a:rPr lang="en-US" altLang="zh-CN" sz="1800" b="0" i="0" u="none" strike="noStrike" dirty="0" err="1">
                <a:solidFill>
                  <a:srgbClr val="000000"/>
                </a:solidFill>
                <a:effectLst/>
                <a:latin typeface="Arial" panose="020B0604020202020204" pitchFamily="34" charset="0"/>
              </a:rPr>
              <a:t>intergrating</a:t>
            </a:r>
            <a:r>
              <a:rPr lang="en-US" altLang="zh-CN" sz="1800" b="0" i="0" u="none" strike="noStrike" dirty="0">
                <a:solidFill>
                  <a:srgbClr val="000000"/>
                </a:solidFill>
                <a:effectLst/>
                <a:latin typeface="Arial" panose="020B0604020202020204" pitchFamily="34" charset="0"/>
              </a:rPr>
              <a:t> the lensing potential directly. However, when someone would like to measure the lensing signal from simulations, people usually directly projecting the 3-D dark matter field along the </a:t>
            </a:r>
            <a:r>
              <a:rPr lang="en-US" altLang="zh-CN" sz="1800" b="0" i="0" u="none" strike="noStrike" dirty="0" err="1">
                <a:solidFill>
                  <a:srgbClr val="000000"/>
                </a:solidFill>
                <a:effectLst/>
                <a:latin typeface="Arial" panose="020B0604020202020204" pitchFamily="34" charset="0"/>
              </a:rPr>
              <a:t>LoS</a:t>
            </a:r>
            <a:r>
              <a:rPr lang="en-US" altLang="zh-CN" sz="1800" b="0" i="0" u="none" strike="noStrike" dirty="0">
                <a:solidFill>
                  <a:srgbClr val="000000"/>
                </a:solidFill>
                <a:effectLst/>
                <a:latin typeface="Arial" panose="020B0604020202020204" pitchFamily="34" charset="0"/>
              </a:rPr>
              <a:t>. This is valid in GR case but for some MG models, this method do not consider the change of the deflection angle, which may cause their results unbelievable. To obtain a more accurate lensing signals, one need to run a ray-tracing simulation to simulate a shear field, in which the change of the deflection angle can be introduced.</a:t>
            </a:r>
            <a:endParaRPr lang="en-US" altLang="zh-CN" b="0" dirty="0">
              <a:effectLst/>
            </a:endParaRP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6</a:t>
            </a:fld>
            <a:endParaRPr lang="zh-CN" altLang="en-US"/>
          </a:p>
        </p:txBody>
      </p:sp>
    </p:spTree>
    <p:extLst>
      <p:ext uri="{BB962C8B-B14F-4D97-AF65-F5344CB8AC3E}">
        <p14:creationId xmlns:p14="http://schemas.microsoft.com/office/powerpoint/2010/main" val="180467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In other word, in GR the Poisson equation tells us that the relations between the second derivative of Newtonian potential and the matter density is linear. When modified gravity models change the dark matter field, the form of Poisson equation do not change but the density term is changed; when changing the deflection angle, the Poisson equation is also changed.</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These two aspects are always considered in previous works, especially theoretical works, since they obtain the lensing signals by </a:t>
            </a:r>
            <a:r>
              <a:rPr lang="en-US" altLang="zh-CN" sz="1800" b="0" i="0" u="none" strike="noStrike" dirty="0" err="1">
                <a:solidFill>
                  <a:srgbClr val="000000"/>
                </a:solidFill>
                <a:effectLst/>
                <a:latin typeface="Arial" panose="020B0604020202020204" pitchFamily="34" charset="0"/>
              </a:rPr>
              <a:t>intergrating</a:t>
            </a:r>
            <a:r>
              <a:rPr lang="en-US" altLang="zh-CN" sz="1800" b="0" i="0" u="none" strike="noStrike" dirty="0">
                <a:solidFill>
                  <a:srgbClr val="000000"/>
                </a:solidFill>
                <a:effectLst/>
                <a:latin typeface="Arial" panose="020B0604020202020204" pitchFamily="34" charset="0"/>
              </a:rPr>
              <a:t> the lensing potential directly. However, when someone would like to measure the lensing signal from simulations, people usually directly projecting the 3-D dark matter field along the </a:t>
            </a:r>
            <a:r>
              <a:rPr lang="en-US" altLang="zh-CN" sz="1800" b="0" i="0" u="none" strike="noStrike" dirty="0" err="1">
                <a:solidFill>
                  <a:srgbClr val="000000"/>
                </a:solidFill>
                <a:effectLst/>
                <a:latin typeface="Arial" panose="020B0604020202020204" pitchFamily="34" charset="0"/>
              </a:rPr>
              <a:t>LoS</a:t>
            </a:r>
            <a:r>
              <a:rPr lang="en-US" altLang="zh-CN" sz="1800" b="0" i="0" u="none" strike="noStrike" dirty="0">
                <a:solidFill>
                  <a:srgbClr val="000000"/>
                </a:solidFill>
                <a:effectLst/>
                <a:latin typeface="Arial" panose="020B0604020202020204" pitchFamily="34" charset="0"/>
              </a:rPr>
              <a:t>. This is valid in GR case but for some MG models, this method do not consider the change of the deflection angle, which may cause their results unbelievable. To obtain a more accurate lensing signals, one need to run a ray-tracing simulation to simulate a shear field, in which the change of the deflection angle can be introduced.</a:t>
            </a:r>
            <a:endParaRPr lang="en-US" altLang="zh-CN" b="0" dirty="0">
              <a:effectLst/>
            </a:endParaRP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7</a:t>
            </a:fld>
            <a:endParaRPr lang="zh-CN" altLang="en-US"/>
          </a:p>
        </p:txBody>
      </p:sp>
    </p:spTree>
    <p:extLst>
      <p:ext uri="{BB962C8B-B14F-4D97-AF65-F5344CB8AC3E}">
        <p14:creationId xmlns:p14="http://schemas.microsoft.com/office/powerpoint/2010/main" val="46484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In other word, in GR the Poisson equation tells us that the relations between the second derivative of Newtonian potential and the matter density is linear. When modified gravity models change the dark matter field, the form of Poisson equation do not change but the density term is changed; when changing the deflection angle, the Poisson equation is also changed.</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These two aspects are always considered in previous works, especially theoretical works, since they obtain the lensing signals by </a:t>
            </a:r>
            <a:r>
              <a:rPr lang="en-US" altLang="zh-CN" sz="1800" b="0" i="0" u="none" strike="noStrike" dirty="0" err="1">
                <a:solidFill>
                  <a:srgbClr val="000000"/>
                </a:solidFill>
                <a:effectLst/>
                <a:latin typeface="Arial" panose="020B0604020202020204" pitchFamily="34" charset="0"/>
              </a:rPr>
              <a:t>intergrating</a:t>
            </a:r>
            <a:r>
              <a:rPr lang="en-US" altLang="zh-CN" sz="1800" b="0" i="0" u="none" strike="noStrike" dirty="0">
                <a:solidFill>
                  <a:srgbClr val="000000"/>
                </a:solidFill>
                <a:effectLst/>
                <a:latin typeface="Arial" panose="020B0604020202020204" pitchFamily="34" charset="0"/>
              </a:rPr>
              <a:t> the lensing potential directly. However, when someone would like to measure the lensing signal from simulations, people usually directly projecting the 3-D dark matter field along the </a:t>
            </a:r>
            <a:r>
              <a:rPr lang="en-US" altLang="zh-CN" sz="1800" b="0" i="0" u="none" strike="noStrike" dirty="0" err="1">
                <a:solidFill>
                  <a:srgbClr val="000000"/>
                </a:solidFill>
                <a:effectLst/>
                <a:latin typeface="Arial" panose="020B0604020202020204" pitchFamily="34" charset="0"/>
              </a:rPr>
              <a:t>LoS</a:t>
            </a:r>
            <a:r>
              <a:rPr lang="en-US" altLang="zh-CN" sz="1800" b="0" i="0" u="none" strike="noStrike" dirty="0">
                <a:solidFill>
                  <a:srgbClr val="000000"/>
                </a:solidFill>
                <a:effectLst/>
                <a:latin typeface="Arial" panose="020B0604020202020204" pitchFamily="34" charset="0"/>
              </a:rPr>
              <a:t>. This is valid in GR case but for some MG models, this method do not consider the change of the deflection angle, which may cause their results unbelievable. To obtain a more accurate lensing signals, one need to run a ray-tracing simulation to simulate a shear field, in which the change of the deflection angle can be introduced.</a:t>
            </a:r>
            <a:endParaRPr lang="en-US" altLang="zh-CN" b="0" dirty="0">
              <a:effectLst/>
            </a:endParaRP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8</a:t>
            </a:fld>
            <a:endParaRPr lang="zh-CN" altLang="en-US"/>
          </a:p>
        </p:txBody>
      </p:sp>
    </p:spTree>
    <p:extLst>
      <p:ext uri="{BB962C8B-B14F-4D97-AF65-F5344CB8AC3E}">
        <p14:creationId xmlns:p14="http://schemas.microsoft.com/office/powerpoint/2010/main" val="77566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In other word, in GR the Poisson equation tells us that the relations between the second derivative of Newtonian potential and the matter density is linear. When modified gravity models change the dark matter field, the form of Poisson equation do not change but the density term is changed; when changing the deflection angle, the Poisson equation is also changed.</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These two aspects are always considered in previous works, especially theoretical works, since they obtain the lensing signals by </a:t>
            </a:r>
            <a:r>
              <a:rPr lang="en-US" altLang="zh-CN" sz="1800" b="0" i="0" u="none" strike="noStrike" dirty="0" err="1">
                <a:solidFill>
                  <a:srgbClr val="000000"/>
                </a:solidFill>
                <a:effectLst/>
                <a:latin typeface="Arial" panose="020B0604020202020204" pitchFamily="34" charset="0"/>
              </a:rPr>
              <a:t>intergrating</a:t>
            </a:r>
            <a:r>
              <a:rPr lang="en-US" altLang="zh-CN" sz="1800" b="0" i="0" u="none" strike="noStrike" dirty="0">
                <a:solidFill>
                  <a:srgbClr val="000000"/>
                </a:solidFill>
                <a:effectLst/>
                <a:latin typeface="Arial" panose="020B0604020202020204" pitchFamily="34" charset="0"/>
              </a:rPr>
              <a:t> the lensing potential directly. However, when someone would like to measure the lensing signal from simulations, people usually directly projecting the 3-D dark matter field along the </a:t>
            </a:r>
            <a:r>
              <a:rPr lang="en-US" altLang="zh-CN" sz="1800" b="0" i="0" u="none" strike="noStrike" dirty="0" err="1">
                <a:solidFill>
                  <a:srgbClr val="000000"/>
                </a:solidFill>
                <a:effectLst/>
                <a:latin typeface="Arial" panose="020B0604020202020204" pitchFamily="34" charset="0"/>
              </a:rPr>
              <a:t>LoS</a:t>
            </a:r>
            <a:r>
              <a:rPr lang="en-US" altLang="zh-CN" sz="1800" b="0" i="0" u="none" strike="noStrike" dirty="0">
                <a:solidFill>
                  <a:srgbClr val="000000"/>
                </a:solidFill>
                <a:effectLst/>
                <a:latin typeface="Arial" panose="020B0604020202020204" pitchFamily="34" charset="0"/>
              </a:rPr>
              <a:t>. This is valid in GR case but for some MG models, this method do not consider the change of the deflection angle, which may cause their results unbelievable. To obtain a more accurate lensing signals, one need to run a ray-tracing simulation to simulate a shear field, in which the change of the deflection angle can be introduced.</a:t>
            </a:r>
            <a:endParaRPr lang="en-US" altLang="zh-CN" b="0" dirty="0">
              <a:effectLst/>
            </a:endParaRPr>
          </a:p>
          <a:p>
            <a:br>
              <a:rPr lang="en-US" altLang="zh-CN" dirty="0"/>
            </a:br>
            <a:endParaRPr lang="zh-CN" altLang="en-US" dirty="0"/>
          </a:p>
        </p:txBody>
      </p:sp>
      <p:sp>
        <p:nvSpPr>
          <p:cNvPr id="4" name="灯片编号占位符 3"/>
          <p:cNvSpPr>
            <a:spLocks noGrp="1"/>
          </p:cNvSpPr>
          <p:nvPr>
            <p:ph type="sldNum" sz="quarter" idx="5"/>
          </p:nvPr>
        </p:nvSpPr>
        <p:spPr/>
        <p:txBody>
          <a:bodyPr/>
          <a:lstStyle/>
          <a:p>
            <a:fld id="{FF1DD3D4-553C-461A-9FD2-DF1471D7CD72}" type="slidenum">
              <a:rPr lang="zh-CN" altLang="en-US" smtClean="0"/>
              <a:t>9</a:t>
            </a:fld>
            <a:endParaRPr lang="zh-CN" altLang="en-US"/>
          </a:p>
        </p:txBody>
      </p:sp>
    </p:spTree>
    <p:extLst>
      <p:ext uri="{BB962C8B-B14F-4D97-AF65-F5344CB8AC3E}">
        <p14:creationId xmlns:p14="http://schemas.microsoft.com/office/powerpoint/2010/main" val="328782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Simultaneously considering these two effects is not much difficult. However, determining which one is dominant can still simplify our analysis. We consider this problem in two viewpoints, one is from theoretical calculations and the other from simulations.</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When considering the change of the dark matter field, we find a small </a:t>
            </a:r>
            <a:r>
              <a:rPr lang="en-US" altLang="zh-CN" sz="1800" b="0" i="0" u="none" strike="noStrike" dirty="0" err="1">
                <a:solidFill>
                  <a:srgbClr val="000000"/>
                </a:solidFill>
                <a:effectLst/>
                <a:latin typeface="Arial" panose="020B0604020202020204" pitchFamily="34" charset="0"/>
              </a:rPr>
              <a:t>discrepency</a:t>
            </a:r>
            <a:r>
              <a:rPr lang="en-US" altLang="zh-CN" sz="1800" b="0" i="0" u="none" strike="noStrike" dirty="0">
                <a:solidFill>
                  <a:srgbClr val="000000"/>
                </a:solidFill>
                <a:effectLst/>
                <a:latin typeface="Arial" panose="020B0604020202020204" pitchFamily="34" charset="0"/>
              </a:rPr>
              <a:t> between the two models; and for the case that we only consider the change of the deflection angle, the predictions are almost the same.</a:t>
            </a:r>
            <a:endParaRPr lang="en-US" altLang="zh-CN" b="0" dirty="0">
              <a:effectLst/>
            </a:endParaRPr>
          </a:p>
        </p:txBody>
      </p:sp>
      <p:sp>
        <p:nvSpPr>
          <p:cNvPr id="4" name="灯片编号占位符 3"/>
          <p:cNvSpPr>
            <a:spLocks noGrp="1"/>
          </p:cNvSpPr>
          <p:nvPr>
            <p:ph type="sldNum" sz="quarter" idx="5"/>
          </p:nvPr>
        </p:nvSpPr>
        <p:spPr/>
        <p:txBody>
          <a:bodyPr/>
          <a:lstStyle/>
          <a:p>
            <a:fld id="{FF1DD3D4-553C-461A-9FD2-DF1471D7CD72}" type="slidenum">
              <a:rPr lang="zh-CN" altLang="en-US" smtClean="0"/>
              <a:t>12</a:t>
            </a:fld>
            <a:endParaRPr lang="zh-CN" altLang="en-US"/>
          </a:p>
        </p:txBody>
      </p:sp>
    </p:spTree>
    <p:extLst>
      <p:ext uri="{BB962C8B-B14F-4D97-AF65-F5344CB8AC3E}">
        <p14:creationId xmlns:p14="http://schemas.microsoft.com/office/powerpoint/2010/main" val="30269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Since the theoretical model is an ideal case to some extent, we would like to know if this conclusion is still valid in the simulation which, in principle, should be more realistic. </a:t>
            </a:r>
            <a:endParaRPr lang="en-US" altLang="zh-CN" b="0" dirty="0">
              <a:effectLst/>
            </a:endParaRPr>
          </a:p>
          <a:p>
            <a:pPr rtl="0">
              <a:spcBef>
                <a:spcPts val="0"/>
              </a:spcBef>
              <a:spcAft>
                <a:spcPts val="0"/>
              </a:spcAft>
            </a:pPr>
            <a:r>
              <a:rPr lang="en-US" altLang="zh-CN" sz="1800" b="0" i="0" u="none" strike="noStrike" dirty="0">
                <a:solidFill>
                  <a:srgbClr val="000000"/>
                </a:solidFill>
                <a:effectLst/>
                <a:latin typeface="Arial" panose="020B0604020202020204" pitchFamily="34" charset="0"/>
              </a:rPr>
              <a:t>Here are our results. From the left figure, when we only consider the change of the dark matter field, the differences between the two models do exist, but statistically, the discrepancies are not significant. For the other case that only the change of the deflection angle is considered, there are no significant discrepancy between two models.</a:t>
            </a:r>
            <a:endParaRPr lang="en-US" altLang="zh-CN" b="0" dirty="0">
              <a:effectLst/>
            </a:endParaRPr>
          </a:p>
        </p:txBody>
      </p:sp>
      <p:sp>
        <p:nvSpPr>
          <p:cNvPr id="4" name="灯片编号占位符 3"/>
          <p:cNvSpPr>
            <a:spLocks noGrp="1"/>
          </p:cNvSpPr>
          <p:nvPr>
            <p:ph type="sldNum" sz="quarter" idx="5"/>
          </p:nvPr>
        </p:nvSpPr>
        <p:spPr/>
        <p:txBody>
          <a:bodyPr/>
          <a:lstStyle/>
          <a:p>
            <a:fld id="{FF1DD3D4-553C-461A-9FD2-DF1471D7CD72}" type="slidenum">
              <a:rPr lang="zh-CN" altLang="en-US" smtClean="0"/>
              <a:t>14</a:t>
            </a:fld>
            <a:endParaRPr lang="zh-CN" altLang="en-US"/>
          </a:p>
        </p:txBody>
      </p:sp>
    </p:spTree>
    <p:extLst>
      <p:ext uri="{BB962C8B-B14F-4D97-AF65-F5344CB8AC3E}">
        <p14:creationId xmlns:p14="http://schemas.microsoft.com/office/powerpoint/2010/main" val="80455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spcBef>
                <a:spcPts val="0"/>
              </a:spcBef>
              <a:spcAft>
                <a:spcPts val="0"/>
              </a:spcAft>
            </a:pPr>
            <a:r>
              <a:rPr lang="en-US" altLang="zh-CN" sz="1800" b="0" i="0" u="none" strike="noStrike" dirty="0">
                <a:solidFill>
                  <a:srgbClr val="000000"/>
                </a:solidFill>
                <a:effectLst/>
                <a:latin typeface="Arial" panose="020B0604020202020204" pitchFamily="34" charset="0"/>
              </a:rPr>
              <a:t>To analysis the capability of distinguishing two gravity models, we regard the simulation data as the observed signal utilized for a fitting of theoretical predictions, and compare the </a:t>
            </a:r>
            <a:r>
              <a:rPr lang="en-US" altLang="zh-CN" sz="1800" b="0" i="0" u="none" strike="noStrike" dirty="0" err="1">
                <a:solidFill>
                  <a:srgbClr val="000000"/>
                </a:solidFill>
                <a:effectLst/>
                <a:latin typeface="Arial" panose="020B0604020202020204" pitchFamily="34" charset="0"/>
              </a:rPr>
              <a:t>chi2</a:t>
            </a:r>
            <a:r>
              <a:rPr lang="en-US" altLang="zh-CN" sz="1800" b="0" i="0" u="none" strike="noStrike" dirty="0">
                <a:solidFill>
                  <a:srgbClr val="000000"/>
                </a:solidFill>
                <a:effectLst/>
                <a:latin typeface="Arial" panose="020B0604020202020204" pitchFamily="34" charset="0"/>
              </a:rPr>
              <a:t> of the two models. First we assume the observed signals are consistent with those in GR simulation, and then calculate the </a:t>
            </a:r>
            <a:r>
              <a:rPr lang="en-US" altLang="zh-CN" sz="1800" b="0" i="0" u="none" strike="noStrike" dirty="0" err="1">
                <a:solidFill>
                  <a:srgbClr val="000000"/>
                </a:solidFill>
                <a:effectLst/>
                <a:latin typeface="Arial" panose="020B0604020202020204" pitchFamily="34" charset="0"/>
              </a:rPr>
              <a:t>chi2</a:t>
            </a:r>
            <a:r>
              <a:rPr lang="en-US" altLang="zh-CN" sz="1800" b="0" i="0" u="none" strike="noStrike" dirty="0">
                <a:solidFill>
                  <a:srgbClr val="000000"/>
                </a:solidFill>
                <a:effectLst/>
                <a:latin typeface="Arial" panose="020B0604020202020204" pitchFamily="34" charset="0"/>
              </a:rPr>
              <a:t> of the two models. Results are shown in the first line of the table. Quantities in the parenthesis is the corresponding p-value, representing the rejection rate from the simulation results. The same analysis is repeated under the assumption that the CG simulation mimic the observations. The second line in the table shows the </a:t>
            </a:r>
            <a:r>
              <a:rPr lang="en-US" altLang="zh-CN" sz="1800" b="0" i="0" u="none" strike="noStrike" dirty="0" err="1">
                <a:solidFill>
                  <a:srgbClr val="000000"/>
                </a:solidFill>
                <a:effectLst/>
                <a:latin typeface="Arial" panose="020B0604020202020204" pitchFamily="34" charset="0"/>
              </a:rPr>
              <a:t>chi2</a:t>
            </a:r>
            <a:r>
              <a:rPr lang="en-US" altLang="zh-CN" sz="1800" b="0" i="0" u="none" strike="noStrike" dirty="0">
                <a:solidFill>
                  <a:srgbClr val="000000"/>
                </a:solidFill>
                <a:effectLst/>
                <a:latin typeface="Arial" panose="020B0604020202020204" pitchFamily="34" charset="0"/>
              </a:rPr>
              <a:t> value and the corresponding p-values. </a:t>
            </a:r>
            <a:endParaRPr lang="en-US" altLang="zh-CN" b="0" dirty="0">
              <a:effectLst/>
            </a:endParaRPr>
          </a:p>
        </p:txBody>
      </p:sp>
      <p:sp>
        <p:nvSpPr>
          <p:cNvPr id="4" name="灯片编号占位符 3"/>
          <p:cNvSpPr>
            <a:spLocks noGrp="1"/>
          </p:cNvSpPr>
          <p:nvPr>
            <p:ph type="sldNum" sz="quarter" idx="5"/>
          </p:nvPr>
        </p:nvSpPr>
        <p:spPr/>
        <p:txBody>
          <a:bodyPr/>
          <a:lstStyle/>
          <a:p>
            <a:fld id="{FF1DD3D4-553C-461A-9FD2-DF1471D7CD72}" type="slidenum">
              <a:rPr lang="zh-CN" altLang="en-US" smtClean="0"/>
              <a:t>15</a:t>
            </a:fld>
            <a:endParaRPr lang="zh-CN" altLang="en-US"/>
          </a:p>
        </p:txBody>
      </p:sp>
    </p:spTree>
    <p:extLst>
      <p:ext uri="{BB962C8B-B14F-4D97-AF65-F5344CB8AC3E}">
        <p14:creationId xmlns:p14="http://schemas.microsoft.com/office/powerpoint/2010/main" val="238215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D6FD4-FF97-4CC3-9732-FC0BBB837EB1}"/>
              </a:ext>
            </a:extLst>
          </p:cNvPr>
          <p:cNvSpPr>
            <a:spLocks noGrp="1"/>
          </p:cNvSpPr>
          <p:nvPr>
            <p:ph type="ctrTitle"/>
          </p:nvPr>
        </p:nvSpPr>
        <p:spPr>
          <a:xfrm>
            <a:off x="1524000" y="1122363"/>
            <a:ext cx="9144000" cy="2387600"/>
          </a:xfrm>
        </p:spPr>
        <p:txBody>
          <a:bodyPr anchor="b"/>
          <a:lstStyle>
            <a:lvl1pPr algn="ctr">
              <a:defRPr sz="6000" b="1">
                <a:latin typeface="Arial" panose="020B0604020202020204" pitchFamily="34" charset="0"/>
                <a:cs typeface="Arial" panose="020B060402020202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D8C1BC67-067B-4A63-9E3D-8582C2B0901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44DA50F7-4B7A-431B-B31C-DEB30FEC5F8A}"/>
              </a:ext>
            </a:extLst>
          </p:cNvPr>
          <p:cNvSpPr>
            <a:spLocks noGrp="1"/>
          </p:cNvSpPr>
          <p:nvPr>
            <p:ph type="dt" sz="half" idx="10"/>
          </p:nvPr>
        </p:nvSpPr>
        <p:spPr/>
        <p:txBody>
          <a:bodyPr/>
          <a:lstStyle/>
          <a:p>
            <a:fld id="{72974AA2-A448-488F-8A57-AD0EC0ACCA60}" type="datetime1">
              <a:rPr lang="zh-CN" altLang="en-US" smtClean="0"/>
              <a:t>2023/5/16</a:t>
            </a:fld>
            <a:endParaRPr lang="zh-CN" altLang="en-US"/>
          </a:p>
        </p:txBody>
      </p:sp>
      <p:sp>
        <p:nvSpPr>
          <p:cNvPr id="5" name="页脚占位符 4">
            <a:extLst>
              <a:ext uri="{FF2B5EF4-FFF2-40B4-BE49-F238E27FC236}">
                <a16:creationId xmlns:a16="http://schemas.microsoft.com/office/drawing/2014/main" id="{B13BEF45-4529-444C-8B71-6AEAF39FD3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63B28E-D640-4B11-AE01-BC196A4C0AC4}"/>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312785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7548A1-0D1E-4F2B-B9BC-210A3078426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5AF1B62-39DB-4995-8171-57C622559C9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D0BB6A-3C6B-41B1-B8EA-50756DEA040D}"/>
              </a:ext>
            </a:extLst>
          </p:cNvPr>
          <p:cNvSpPr>
            <a:spLocks noGrp="1"/>
          </p:cNvSpPr>
          <p:nvPr>
            <p:ph type="dt" sz="half" idx="10"/>
          </p:nvPr>
        </p:nvSpPr>
        <p:spPr/>
        <p:txBody>
          <a:bodyPr/>
          <a:lstStyle/>
          <a:p>
            <a:fld id="{C2F94A1D-B17B-45A7-A2CE-35399FDED840}" type="datetime1">
              <a:rPr lang="zh-CN" altLang="en-US" smtClean="0"/>
              <a:t>2023/5/16</a:t>
            </a:fld>
            <a:endParaRPr lang="zh-CN" altLang="en-US"/>
          </a:p>
        </p:txBody>
      </p:sp>
      <p:sp>
        <p:nvSpPr>
          <p:cNvPr id="5" name="页脚占位符 4">
            <a:extLst>
              <a:ext uri="{FF2B5EF4-FFF2-40B4-BE49-F238E27FC236}">
                <a16:creationId xmlns:a16="http://schemas.microsoft.com/office/drawing/2014/main" id="{1972E46E-E612-4194-89D6-1B14FF5836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9C3692-5F44-4E22-B3B5-16925C1629B3}"/>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241161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38C6D6B-4555-4630-8E54-C7AD54E61EB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26ADA5-1C57-4970-8C5B-02579F12A32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EDE779-83F9-4546-9310-1670318463AF}"/>
              </a:ext>
            </a:extLst>
          </p:cNvPr>
          <p:cNvSpPr>
            <a:spLocks noGrp="1"/>
          </p:cNvSpPr>
          <p:nvPr>
            <p:ph type="dt" sz="half" idx="10"/>
          </p:nvPr>
        </p:nvSpPr>
        <p:spPr/>
        <p:txBody>
          <a:bodyPr/>
          <a:lstStyle/>
          <a:p>
            <a:fld id="{403E4260-0C71-463D-99D2-7AE33B252FAB}" type="datetime1">
              <a:rPr lang="zh-CN" altLang="en-US" smtClean="0"/>
              <a:t>2023/5/16</a:t>
            </a:fld>
            <a:endParaRPr lang="zh-CN" altLang="en-US"/>
          </a:p>
        </p:txBody>
      </p:sp>
      <p:sp>
        <p:nvSpPr>
          <p:cNvPr id="5" name="页脚占位符 4">
            <a:extLst>
              <a:ext uri="{FF2B5EF4-FFF2-40B4-BE49-F238E27FC236}">
                <a16:creationId xmlns:a16="http://schemas.microsoft.com/office/drawing/2014/main" id="{698D0E2D-2BA8-4724-B169-18959A7304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BDA3AC-4C1C-49E4-89A9-83DF70B59CEE}"/>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71832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BE02A-D6EF-4D17-A29F-F1ECB19569C9}"/>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6E13BFCA-FBB0-4971-A441-81E8BCCE0E68}"/>
              </a:ext>
            </a:extLst>
          </p:cNvPr>
          <p:cNvSpPr>
            <a:spLocks noGrp="1"/>
          </p:cNvSpPr>
          <p:nvPr>
            <p:ph idx="1"/>
          </p:nvPr>
        </p:nvSpPr>
        <p:spPr>
          <a:xfrm>
            <a:off x="838200" y="1448037"/>
            <a:ext cx="10515600" cy="4351338"/>
          </a:xfrm>
        </p:spPr>
        <p:txBody>
          <a:bodyPr/>
          <a:lstStyle>
            <a:lvl1pPr>
              <a:lnSpc>
                <a:spcPct val="150000"/>
              </a:lnSpc>
              <a:defRPr>
                <a:latin typeface="Times New Roman" panose="02020603050405020304" pitchFamily="18" charset="0"/>
                <a:cs typeface="Times New Roman" panose="02020603050405020304" pitchFamily="18" charset="0"/>
              </a:defRPr>
            </a:lvl1pPr>
            <a:lvl2pPr>
              <a:lnSpc>
                <a:spcPct val="150000"/>
              </a:lnSpc>
              <a:defRPr>
                <a:latin typeface="Times New Roman" panose="02020603050405020304" pitchFamily="18" charset="0"/>
                <a:cs typeface="Times New Roman" panose="02020603050405020304" pitchFamily="18" charset="0"/>
              </a:defRPr>
            </a:lvl2pPr>
            <a:lvl3pPr>
              <a:lnSpc>
                <a:spcPct val="150000"/>
              </a:lnSpc>
              <a:defRPr>
                <a:latin typeface="Times New Roman" panose="02020603050405020304" pitchFamily="18" charset="0"/>
                <a:cs typeface="Times New Roman" panose="02020603050405020304" pitchFamily="18" charset="0"/>
              </a:defRPr>
            </a:lvl3pPr>
            <a:lvl4pPr>
              <a:lnSpc>
                <a:spcPct val="150000"/>
              </a:lnSpc>
              <a:defRPr>
                <a:latin typeface="Times New Roman" panose="02020603050405020304" pitchFamily="18" charset="0"/>
                <a:cs typeface="Times New Roman" panose="02020603050405020304" pitchFamily="18" charset="0"/>
              </a:defRPr>
            </a:lvl4pPr>
            <a:lvl5pPr>
              <a:lnSpc>
                <a:spcPct val="150000"/>
              </a:lnSpc>
              <a:defRPr>
                <a:latin typeface="Times New Roman" panose="02020603050405020304" pitchFamily="18" charset="0"/>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1DA068E-DECD-45F9-9E36-8E24EFE01937}"/>
              </a:ext>
            </a:extLst>
          </p:cNvPr>
          <p:cNvSpPr>
            <a:spLocks noGrp="1"/>
          </p:cNvSpPr>
          <p:nvPr>
            <p:ph type="dt" sz="half" idx="10"/>
          </p:nvPr>
        </p:nvSpPr>
        <p:spPr/>
        <p:txBody>
          <a:bodyPr/>
          <a:lstStyle/>
          <a:p>
            <a:fld id="{B893DDB5-290E-4234-880F-72E0D682D3DF}" type="datetime1">
              <a:rPr lang="zh-CN" altLang="en-US" smtClean="0"/>
              <a:t>2023/5/16</a:t>
            </a:fld>
            <a:endParaRPr lang="zh-CN" altLang="en-US"/>
          </a:p>
        </p:txBody>
      </p:sp>
      <p:sp>
        <p:nvSpPr>
          <p:cNvPr id="5" name="页脚占位符 4">
            <a:extLst>
              <a:ext uri="{FF2B5EF4-FFF2-40B4-BE49-F238E27FC236}">
                <a16:creationId xmlns:a16="http://schemas.microsoft.com/office/drawing/2014/main" id="{36EA52F1-5D71-4F3F-8965-C8A893A449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0EFA4-3699-498E-A774-D0767FBD91BD}"/>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pic>
        <p:nvPicPr>
          <p:cNvPr id="7" name="Picture 4" descr="中国科学院上海天文台">
            <a:extLst>
              <a:ext uri="{FF2B5EF4-FFF2-40B4-BE49-F238E27FC236}">
                <a16:creationId xmlns:a16="http://schemas.microsoft.com/office/drawing/2014/main" id="{18F886B7-A3D9-AAA6-76B4-8F205B6068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6304" y="39450"/>
            <a:ext cx="2368424" cy="45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CE75C7-BC3E-43D1-930A-20993921BFF8}"/>
              </a:ext>
            </a:extLst>
          </p:cNvPr>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208CAC3-E7DB-4B51-AC60-3E00D2E97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76D4090-3BC6-4974-9BB9-4722D27D0AA2}"/>
              </a:ext>
            </a:extLst>
          </p:cNvPr>
          <p:cNvSpPr>
            <a:spLocks noGrp="1"/>
          </p:cNvSpPr>
          <p:nvPr>
            <p:ph type="dt" sz="half" idx="10"/>
          </p:nvPr>
        </p:nvSpPr>
        <p:spPr/>
        <p:txBody>
          <a:bodyPr/>
          <a:lstStyle/>
          <a:p>
            <a:fld id="{BC34CAA9-C35F-45DB-B522-3D0FF4481A39}" type="datetime1">
              <a:rPr lang="zh-CN" altLang="en-US" smtClean="0"/>
              <a:t>2023/5/16</a:t>
            </a:fld>
            <a:endParaRPr lang="zh-CN" altLang="en-US"/>
          </a:p>
        </p:txBody>
      </p:sp>
      <p:sp>
        <p:nvSpPr>
          <p:cNvPr id="5" name="页脚占位符 4">
            <a:extLst>
              <a:ext uri="{FF2B5EF4-FFF2-40B4-BE49-F238E27FC236}">
                <a16:creationId xmlns:a16="http://schemas.microsoft.com/office/drawing/2014/main" id="{2965642D-DA2C-49C6-A9AD-6EE0905B41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1FB6ED-073C-4A76-8198-EE3830D665F6}"/>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148113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8093-6219-4B03-8D01-012480B3D6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D5FBF6-A62E-4E35-A00D-14EC7281D2A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4154548-98C2-4F20-969F-A9B6CA77768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739908D-1AFB-4DBC-A2A3-518A3A93515B}"/>
              </a:ext>
            </a:extLst>
          </p:cNvPr>
          <p:cNvSpPr>
            <a:spLocks noGrp="1"/>
          </p:cNvSpPr>
          <p:nvPr>
            <p:ph type="dt" sz="half" idx="10"/>
          </p:nvPr>
        </p:nvSpPr>
        <p:spPr/>
        <p:txBody>
          <a:bodyPr/>
          <a:lstStyle/>
          <a:p>
            <a:fld id="{ACF65E26-E231-4E02-9D68-ECB2C8FB4D93}" type="datetime1">
              <a:rPr lang="zh-CN" altLang="en-US" smtClean="0"/>
              <a:t>2023/5/16</a:t>
            </a:fld>
            <a:endParaRPr lang="zh-CN" altLang="en-US"/>
          </a:p>
        </p:txBody>
      </p:sp>
      <p:sp>
        <p:nvSpPr>
          <p:cNvPr id="6" name="页脚占位符 5">
            <a:extLst>
              <a:ext uri="{FF2B5EF4-FFF2-40B4-BE49-F238E27FC236}">
                <a16:creationId xmlns:a16="http://schemas.microsoft.com/office/drawing/2014/main" id="{9CACB40C-2239-4217-98EB-277BB3F6E6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51BB3C-5F64-4247-8262-0987B4D647D2}"/>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158545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7B62C4-574E-46E9-887A-7E69F9ED535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3587B38-13BD-4704-8B84-B00D268A0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0C9F9A-61E4-428E-9254-2E8D34B10B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B41F950-5075-49A3-8A53-7E651C54C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441F586-D8F9-4E64-B884-7063F992E93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7573718-E998-48C6-A6E2-491DBE14F5A2}"/>
              </a:ext>
            </a:extLst>
          </p:cNvPr>
          <p:cNvSpPr>
            <a:spLocks noGrp="1"/>
          </p:cNvSpPr>
          <p:nvPr>
            <p:ph type="dt" sz="half" idx="10"/>
          </p:nvPr>
        </p:nvSpPr>
        <p:spPr/>
        <p:txBody>
          <a:bodyPr/>
          <a:lstStyle/>
          <a:p>
            <a:fld id="{0805FA40-4FED-4DA4-82D6-293CEFDA9A0C}" type="datetime1">
              <a:rPr lang="zh-CN" altLang="en-US" smtClean="0"/>
              <a:t>2023/5/16</a:t>
            </a:fld>
            <a:endParaRPr lang="zh-CN" altLang="en-US"/>
          </a:p>
        </p:txBody>
      </p:sp>
      <p:sp>
        <p:nvSpPr>
          <p:cNvPr id="8" name="页脚占位符 7">
            <a:extLst>
              <a:ext uri="{FF2B5EF4-FFF2-40B4-BE49-F238E27FC236}">
                <a16:creationId xmlns:a16="http://schemas.microsoft.com/office/drawing/2014/main" id="{50CB6F26-0E07-4E57-936C-08A4CEA7635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EC5C233-AE9C-4A62-BAC8-7DB413175A42}"/>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265980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B8F8D1-6E03-4627-8641-06A5466D523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D30785E-C75D-4645-A118-69A4B382FFC8}"/>
              </a:ext>
            </a:extLst>
          </p:cNvPr>
          <p:cNvSpPr>
            <a:spLocks noGrp="1"/>
          </p:cNvSpPr>
          <p:nvPr>
            <p:ph type="dt" sz="half" idx="10"/>
          </p:nvPr>
        </p:nvSpPr>
        <p:spPr/>
        <p:txBody>
          <a:bodyPr/>
          <a:lstStyle/>
          <a:p>
            <a:fld id="{8A4C7784-463B-45D7-AE85-E73AC89C07AB}" type="datetime1">
              <a:rPr lang="zh-CN" altLang="en-US" smtClean="0"/>
              <a:t>2023/5/16</a:t>
            </a:fld>
            <a:endParaRPr lang="zh-CN" altLang="en-US"/>
          </a:p>
        </p:txBody>
      </p:sp>
      <p:sp>
        <p:nvSpPr>
          <p:cNvPr id="4" name="页脚占位符 3">
            <a:extLst>
              <a:ext uri="{FF2B5EF4-FFF2-40B4-BE49-F238E27FC236}">
                <a16:creationId xmlns:a16="http://schemas.microsoft.com/office/drawing/2014/main" id="{160F377B-64AB-46AF-B7DB-290973D8A76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A0C464C-18A4-4332-BAD9-701E03E0996E}"/>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409691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2DD56B0-5605-4299-919E-A1FE82169841}"/>
              </a:ext>
            </a:extLst>
          </p:cNvPr>
          <p:cNvSpPr>
            <a:spLocks noGrp="1"/>
          </p:cNvSpPr>
          <p:nvPr>
            <p:ph type="dt" sz="half" idx="10"/>
          </p:nvPr>
        </p:nvSpPr>
        <p:spPr/>
        <p:txBody>
          <a:bodyPr/>
          <a:lstStyle/>
          <a:p>
            <a:fld id="{6F5C3F9E-E414-4832-8015-1DC2088CFBE0}" type="datetime1">
              <a:rPr lang="zh-CN" altLang="en-US" smtClean="0"/>
              <a:t>2023/5/16</a:t>
            </a:fld>
            <a:endParaRPr lang="zh-CN" altLang="en-US"/>
          </a:p>
        </p:txBody>
      </p:sp>
      <p:sp>
        <p:nvSpPr>
          <p:cNvPr id="3" name="页脚占位符 2">
            <a:extLst>
              <a:ext uri="{FF2B5EF4-FFF2-40B4-BE49-F238E27FC236}">
                <a16:creationId xmlns:a16="http://schemas.microsoft.com/office/drawing/2014/main" id="{19927D9C-2F38-4B2B-B281-DC3C52099AA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3AFCB7D-FD45-493A-BEA5-60CA5EABA0F8}"/>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129148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C10853-9263-4727-A9D6-9D863CD314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C5985D-87F5-4804-A608-32766614E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0647B0E-99D9-4F72-A242-8AD658053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04E6645-B79A-4AC3-B362-787218BEE26E}"/>
              </a:ext>
            </a:extLst>
          </p:cNvPr>
          <p:cNvSpPr>
            <a:spLocks noGrp="1"/>
          </p:cNvSpPr>
          <p:nvPr>
            <p:ph type="dt" sz="half" idx="10"/>
          </p:nvPr>
        </p:nvSpPr>
        <p:spPr/>
        <p:txBody>
          <a:bodyPr/>
          <a:lstStyle/>
          <a:p>
            <a:fld id="{BAF288D3-B650-4FA6-AC78-331269EE1F6F}" type="datetime1">
              <a:rPr lang="zh-CN" altLang="en-US" smtClean="0"/>
              <a:t>2023/5/16</a:t>
            </a:fld>
            <a:endParaRPr lang="zh-CN" altLang="en-US"/>
          </a:p>
        </p:txBody>
      </p:sp>
      <p:sp>
        <p:nvSpPr>
          <p:cNvPr id="6" name="页脚占位符 5">
            <a:extLst>
              <a:ext uri="{FF2B5EF4-FFF2-40B4-BE49-F238E27FC236}">
                <a16:creationId xmlns:a16="http://schemas.microsoft.com/office/drawing/2014/main" id="{0DE70908-FD13-4188-A169-4C9B022014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FEF843-E413-4F7A-AC6B-ECAC9C0A198A}"/>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5889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538671-5FE4-4A6E-B97F-DCC205E4C2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BC7264-28BA-4F21-93AA-AF736BA16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70AA581-9C48-4323-B4B1-B2E933FCF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8B99C28-9683-4854-964E-13F8ABEB044B}"/>
              </a:ext>
            </a:extLst>
          </p:cNvPr>
          <p:cNvSpPr>
            <a:spLocks noGrp="1"/>
          </p:cNvSpPr>
          <p:nvPr>
            <p:ph type="dt" sz="half" idx="10"/>
          </p:nvPr>
        </p:nvSpPr>
        <p:spPr/>
        <p:txBody>
          <a:bodyPr/>
          <a:lstStyle/>
          <a:p>
            <a:fld id="{3D269BE5-59DF-4296-9224-2D19DD3EC46E}" type="datetime1">
              <a:rPr lang="zh-CN" altLang="en-US" smtClean="0"/>
              <a:t>2023/5/16</a:t>
            </a:fld>
            <a:endParaRPr lang="zh-CN" altLang="en-US"/>
          </a:p>
        </p:txBody>
      </p:sp>
      <p:sp>
        <p:nvSpPr>
          <p:cNvPr id="6" name="页脚占位符 5">
            <a:extLst>
              <a:ext uri="{FF2B5EF4-FFF2-40B4-BE49-F238E27FC236}">
                <a16:creationId xmlns:a16="http://schemas.microsoft.com/office/drawing/2014/main" id="{EC5C0CAF-6246-4ADC-8A65-3FB700D0EB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9C6D66-7FAA-44F3-9CF6-74724C5C7171}"/>
              </a:ext>
            </a:extLst>
          </p:cNvPr>
          <p:cNvSpPr>
            <a:spLocks noGrp="1"/>
          </p:cNvSpPr>
          <p:nvPr>
            <p:ph type="sldNum" sz="quarter" idx="12"/>
          </p:nvPr>
        </p:nvSpPr>
        <p:spPr/>
        <p:txBody>
          <a:body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259236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451F3B0-3B1D-48F9-8ADA-7768C671F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5D2E92C3-12B5-4320-ACFD-F8F8D3B6C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65C4388-15C5-4B04-BFFD-FDC2CF0E7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8D513-B1C9-4BCC-BE24-04716BADC673}" type="datetime1">
              <a:rPr lang="zh-CN" altLang="en-US" smtClean="0"/>
              <a:t>2023/5/16</a:t>
            </a:fld>
            <a:endParaRPr lang="zh-CN" altLang="en-US"/>
          </a:p>
        </p:txBody>
      </p:sp>
      <p:sp>
        <p:nvSpPr>
          <p:cNvPr id="5" name="页脚占位符 4">
            <a:extLst>
              <a:ext uri="{FF2B5EF4-FFF2-40B4-BE49-F238E27FC236}">
                <a16:creationId xmlns:a16="http://schemas.microsoft.com/office/drawing/2014/main" id="{4E4B8C20-4BF4-4791-9EBA-EAF760EA6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B1A70B-B59E-47AC-9D48-6251CEB81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1F165-51B7-4FDA-9556-192685FF9377}" type="slidenum">
              <a:rPr lang="zh-CN" altLang="en-US" smtClean="0"/>
              <a:t>‹#›</a:t>
            </a:fld>
            <a:endParaRPr lang="zh-CN" altLang="en-US"/>
          </a:p>
        </p:txBody>
      </p:sp>
    </p:spTree>
    <p:extLst>
      <p:ext uri="{BB962C8B-B14F-4D97-AF65-F5344CB8AC3E}">
        <p14:creationId xmlns:p14="http://schemas.microsoft.com/office/powerpoint/2010/main" val="292994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2527E3-8EED-42E2-AB92-D4188BE3FE8D}"/>
              </a:ext>
            </a:extLst>
          </p:cNvPr>
          <p:cNvSpPr>
            <a:spLocks noGrp="1"/>
          </p:cNvSpPr>
          <p:nvPr>
            <p:ph type="ctrTitle"/>
          </p:nvPr>
        </p:nvSpPr>
        <p:spPr>
          <a:xfrm>
            <a:off x="556381" y="1041400"/>
            <a:ext cx="11040533" cy="2387600"/>
          </a:xfrm>
        </p:spPr>
        <p:txBody>
          <a:bodyPr>
            <a:noAutofit/>
          </a:bodyPr>
          <a:lstStyle/>
          <a:p>
            <a:r>
              <a:rPr lang="en-US" altLang="zh-CN" sz="4800" b="1" dirty="0"/>
              <a:t>Void Lensing in Cubic </a:t>
            </a:r>
            <a:r>
              <a:rPr lang="en-US" altLang="zh-CN" sz="4800" b="1" dirty="0" err="1"/>
              <a:t>Galileon</a:t>
            </a:r>
            <a:r>
              <a:rPr lang="en-US" altLang="zh-CN" sz="4800" b="1" dirty="0"/>
              <a:t> Gravity</a:t>
            </a:r>
            <a:endParaRPr lang="zh-CN" altLang="en-US" sz="4800" b="1" dirty="0"/>
          </a:p>
        </p:txBody>
      </p:sp>
      <p:sp>
        <p:nvSpPr>
          <p:cNvPr id="3" name="副标题 2">
            <a:extLst>
              <a:ext uri="{FF2B5EF4-FFF2-40B4-BE49-F238E27FC236}">
                <a16:creationId xmlns:a16="http://schemas.microsoft.com/office/drawing/2014/main" id="{B31AD460-26BD-426D-A8DC-7FA038BE6C86}"/>
              </a:ext>
            </a:extLst>
          </p:cNvPr>
          <p:cNvSpPr>
            <a:spLocks noGrp="1"/>
          </p:cNvSpPr>
          <p:nvPr>
            <p:ph type="subTitle" idx="1"/>
          </p:nvPr>
        </p:nvSpPr>
        <p:spPr>
          <a:xfrm>
            <a:off x="1524000" y="4192284"/>
            <a:ext cx="9144000" cy="2311930"/>
          </a:xfrm>
        </p:spPr>
        <p:txBody>
          <a:bodyPr>
            <a:normAutofit/>
          </a:bodyPr>
          <a:lstStyle/>
          <a:p>
            <a:r>
              <a:rPr lang="en-US" altLang="zh-CN" dirty="0"/>
              <a:t>Chen </a:t>
            </a:r>
            <a:r>
              <a:rPr lang="en-US" altLang="zh-CN" dirty="0" err="1"/>
              <a:t>Su</a:t>
            </a:r>
            <a:r>
              <a:rPr lang="en-US" altLang="zh-CN" dirty="0"/>
              <a:t> (SHAO, CAS)</a:t>
            </a:r>
          </a:p>
          <a:p>
            <a:r>
              <a:rPr lang="en-US" altLang="zh-CN" dirty="0"/>
              <a:t>Collaborators: </a:t>
            </a:r>
            <a:r>
              <a:rPr lang="en-US" altLang="zh-CN" dirty="0" err="1"/>
              <a:t>Huanyuan</a:t>
            </a:r>
            <a:r>
              <a:rPr lang="en-US" altLang="zh-CN" dirty="0"/>
              <a:t> Shan, </a:t>
            </a:r>
            <a:r>
              <a:rPr lang="en-US" altLang="zh-CN" dirty="0" err="1"/>
              <a:t>Jiajun</a:t>
            </a:r>
            <a:r>
              <a:rPr lang="en-US" altLang="zh-CN" dirty="0"/>
              <a:t> Zhang, Cheng Zhao, </a:t>
            </a:r>
            <a:r>
              <a:rPr lang="en-US" altLang="zh-CN" dirty="0" err="1"/>
              <a:t>Jiaxi</a:t>
            </a:r>
            <a:r>
              <a:rPr lang="en-US" altLang="zh-CN" dirty="0"/>
              <a:t> Yu, </a:t>
            </a:r>
            <a:r>
              <a:rPr lang="en-US" altLang="zh-CN" dirty="0" err="1"/>
              <a:t>Linfeng</a:t>
            </a:r>
            <a:r>
              <a:rPr lang="en-US" altLang="zh-CN" dirty="0"/>
              <a:t> Xiao, </a:t>
            </a:r>
            <a:r>
              <a:rPr lang="en-US" altLang="zh-CN" dirty="0" err="1"/>
              <a:t>Qiao</a:t>
            </a:r>
            <a:r>
              <a:rPr lang="en-US" altLang="zh-CN" dirty="0"/>
              <a:t> Wang, </a:t>
            </a:r>
            <a:r>
              <a:rPr lang="en-US" altLang="zh-CN" dirty="0" err="1"/>
              <a:t>Xiangkun</a:t>
            </a:r>
            <a:r>
              <a:rPr lang="en-US" altLang="zh-CN" dirty="0"/>
              <a:t> Liu and An Zhao</a:t>
            </a:r>
          </a:p>
          <a:p>
            <a:r>
              <a:rPr lang="en-US" altLang="zh-CN" dirty="0"/>
              <a:t>Based on: </a:t>
            </a:r>
            <a:r>
              <a:rPr lang="en-US" altLang="zh-CN" dirty="0" err="1"/>
              <a:t>arXiv:2211.10187</a:t>
            </a:r>
            <a:r>
              <a:rPr lang="en-US" altLang="zh-CN" dirty="0"/>
              <a:t> (Accepted by </a:t>
            </a:r>
            <a:r>
              <a:rPr lang="en-US" altLang="zh-CN" dirty="0" err="1"/>
              <a:t>ApJ</a:t>
            </a:r>
            <a:r>
              <a:rPr lang="en-US" altLang="zh-CN" dirty="0"/>
              <a:t>)</a:t>
            </a:r>
          </a:p>
          <a:p>
            <a:r>
              <a:rPr lang="en-US" altLang="zh-CN" dirty="0"/>
              <a:t>5.17 @ </a:t>
            </a:r>
            <a:r>
              <a:rPr lang="en-US" altLang="zh-CN" dirty="0" err="1"/>
              <a:t>HangZhou</a:t>
            </a:r>
            <a:endParaRPr lang="zh-CN" altLang="en-US" dirty="0"/>
          </a:p>
        </p:txBody>
      </p:sp>
      <p:pic>
        <p:nvPicPr>
          <p:cNvPr id="1028" name="Picture 4" descr="中国科学院上海天文台">
            <a:extLst>
              <a:ext uri="{FF2B5EF4-FFF2-40B4-BE49-F238E27FC236}">
                <a16:creationId xmlns:a16="http://schemas.microsoft.com/office/drawing/2014/main" id="{8B300C22-C1DB-15E1-5CE2-4504156C2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80" y="128398"/>
            <a:ext cx="534352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2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8FFAC1-8368-5EEF-FA86-FE2ACB752F7B}"/>
              </a:ext>
            </a:extLst>
          </p:cNvPr>
          <p:cNvSpPr>
            <a:spLocks noGrp="1"/>
          </p:cNvSpPr>
          <p:nvPr>
            <p:ph type="title"/>
          </p:nvPr>
        </p:nvSpPr>
        <p:spPr>
          <a:xfrm>
            <a:off x="838200" y="365125"/>
            <a:ext cx="10515600" cy="1325563"/>
          </a:xfrm>
        </p:spPr>
        <p:txBody>
          <a:bodyPr>
            <a:normAutofit/>
          </a:bodyPr>
          <a:lstStyle/>
          <a:p>
            <a:r>
              <a:rPr lang="en-US" altLang="zh-CN" dirty="0"/>
              <a:t>Theory: Functions</a:t>
            </a:r>
            <a:endParaRPr lang="zh-CN" altLang="en-US" dirty="0"/>
          </a:p>
        </p:txBody>
      </p:sp>
      <p:sp>
        <p:nvSpPr>
          <p:cNvPr id="4" name="灯片编号占位符 3">
            <a:extLst>
              <a:ext uri="{FF2B5EF4-FFF2-40B4-BE49-F238E27FC236}">
                <a16:creationId xmlns:a16="http://schemas.microsoft.com/office/drawing/2014/main" id="{77B6AC3E-7A84-E0D0-1342-817E0614426C}"/>
              </a:ext>
            </a:extLst>
          </p:cNvPr>
          <p:cNvSpPr>
            <a:spLocks noGrp="1"/>
          </p:cNvSpPr>
          <p:nvPr>
            <p:ph type="sldNum" sz="quarter" idx="12"/>
          </p:nvPr>
        </p:nvSpPr>
        <p:spPr/>
        <p:txBody>
          <a:bodyPr/>
          <a:lstStyle/>
          <a:p>
            <a:fld id="{4F31F165-51B7-4FDA-9556-192685FF9377}" type="slidenum">
              <a:rPr lang="zh-CN" altLang="en-US" smtClean="0"/>
              <a:t>10</a:t>
            </a:fld>
            <a:endParaRPr lang="zh-CN" altLang="en-US"/>
          </a:p>
        </p:txBody>
      </p:sp>
      <p:sp>
        <p:nvSpPr>
          <p:cNvPr id="5" name="内容占位符 2">
            <a:extLst>
              <a:ext uri="{FF2B5EF4-FFF2-40B4-BE49-F238E27FC236}">
                <a16:creationId xmlns:a16="http://schemas.microsoft.com/office/drawing/2014/main" id="{97EAA6CC-9D36-2098-DE36-F4C8AFC5A20F}"/>
              </a:ext>
            </a:extLst>
          </p:cNvPr>
          <p:cNvSpPr>
            <a:spLocks noGrp="1"/>
          </p:cNvSpPr>
          <p:nvPr>
            <p:ph idx="1"/>
          </p:nvPr>
        </p:nvSpPr>
        <p:spPr>
          <a:xfrm>
            <a:off x="838200" y="1475250"/>
            <a:ext cx="10515600" cy="5409964"/>
          </a:xfrm>
        </p:spPr>
        <p:txBody>
          <a:bodyPr/>
          <a:lstStyle/>
          <a:p>
            <a:r>
              <a:rPr lang="en-US" altLang="zh-CN" dirty="0"/>
              <a:t>Model:</a:t>
            </a:r>
          </a:p>
          <a:p>
            <a:endParaRPr lang="en-US" altLang="zh-CN" dirty="0"/>
          </a:p>
          <a:p>
            <a:r>
              <a:rPr lang="en-US" altLang="zh-CN" dirty="0"/>
              <a:t>Only consider changes of dark matter field:</a:t>
            </a:r>
          </a:p>
          <a:p>
            <a:endParaRPr lang="en-US" altLang="zh-CN" dirty="0"/>
          </a:p>
          <a:p>
            <a:r>
              <a:rPr lang="en-US" altLang="zh-CN" dirty="0"/>
              <a:t>Only consider changes of deflection angle:</a:t>
            </a:r>
          </a:p>
          <a:p>
            <a:endParaRPr lang="en-US" altLang="zh-CN" dirty="0"/>
          </a:p>
          <a:p>
            <a:r>
              <a:rPr lang="en-US" altLang="zh-CN" dirty="0"/>
              <a:t>The only ingredient needed is the void density profile.</a:t>
            </a:r>
          </a:p>
          <a:p>
            <a:endParaRPr lang="zh-CN" altLang="en-US" dirty="0"/>
          </a:p>
        </p:txBody>
      </p:sp>
      <p:pic>
        <p:nvPicPr>
          <p:cNvPr id="6" name="Picture 2">
            <a:extLst>
              <a:ext uri="{FF2B5EF4-FFF2-40B4-BE49-F238E27FC236}">
                <a16:creationId xmlns:a16="http://schemas.microsoft.com/office/drawing/2014/main" id="{F25770DB-3451-29D2-B545-C78140AE0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791" y="2085328"/>
            <a:ext cx="6085840" cy="1057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863AA52C-0DB9-AE3D-9606-55524D23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711" y="2275510"/>
            <a:ext cx="2907536" cy="6769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68B29993-4EE1-4952-51D8-29EE61C28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66" y="3946420"/>
            <a:ext cx="3197265" cy="5191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a:extLst>
              <a:ext uri="{FF2B5EF4-FFF2-40B4-BE49-F238E27FC236}">
                <a16:creationId xmlns:a16="http://schemas.microsoft.com/office/drawing/2014/main" id="{A017583D-2FFA-6693-748E-DD3007895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925" y="5346375"/>
            <a:ext cx="3352145" cy="6012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5886193B-6B70-5D2A-4EA1-0CBF849541AE}"/>
              </a:ext>
            </a:extLst>
          </p:cNvPr>
          <p:cNvSpPr/>
          <p:nvPr/>
        </p:nvSpPr>
        <p:spPr>
          <a:xfrm>
            <a:off x="7421880" y="3951863"/>
            <a:ext cx="272751" cy="519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D9BA96D-AD5D-1B63-DA54-AD47D21AB660}"/>
              </a:ext>
            </a:extLst>
          </p:cNvPr>
          <p:cNvSpPr/>
          <p:nvPr/>
        </p:nvSpPr>
        <p:spPr>
          <a:xfrm>
            <a:off x="6095997" y="5403789"/>
            <a:ext cx="579123" cy="519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970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E3569-5E0A-6FF5-1AEF-8467D571D8EE}"/>
              </a:ext>
            </a:extLst>
          </p:cNvPr>
          <p:cNvSpPr>
            <a:spLocks noGrp="1"/>
          </p:cNvSpPr>
          <p:nvPr>
            <p:ph type="title"/>
          </p:nvPr>
        </p:nvSpPr>
        <p:spPr/>
        <p:txBody>
          <a:bodyPr/>
          <a:lstStyle/>
          <a:p>
            <a:r>
              <a:rPr lang="en-US" altLang="zh-CN" dirty="0"/>
              <a:t>Theory: Void profile</a:t>
            </a:r>
            <a:endParaRPr lang="zh-CN" altLang="en-US" dirty="0"/>
          </a:p>
        </p:txBody>
      </p:sp>
      <p:sp>
        <p:nvSpPr>
          <p:cNvPr id="3" name="内容占位符 2">
            <a:extLst>
              <a:ext uri="{FF2B5EF4-FFF2-40B4-BE49-F238E27FC236}">
                <a16:creationId xmlns:a16="http://schemas.microsoft.com/office/drawing/2014/main" id="{A0BE7684-BE94-22E0-789B-0519317E0F63}"/>
              </a:ext>
            </a:extLst>
          </p:cNvPr>
          <p:cNvSpPr>
            <a:spLocks noGrp="1"/>
          </p:cNvSpPr>
          <p:nvPr>
            <p:ph idx="1"/>
          </p:nvPr>
        </p:nvSpPr>
        <p:spPr>
          <a:xfrm>
            <a:off x="838201" y="1448037"/>
            <a:ext cx="10515600" cy="4351338"/>
          </a:xfrm>
        </p:spPr>
        <p:txBody>
          <a:bodyPr/>
          <a:lstStyle/>
          <a:p>
            <a:r>
              <a:rPr lang="en-US" altLang="zh-CN" dirty="0"/>
              <a:t>N-body simulation: N=512</a:t>
            </a:r>
            <a:r>
              <a:rPr lang="en-US" altLang="zh-CN" baseline="30000" dirty="0"/>
              <a:t>3</a:t>
            </a:r>
            <a:r>
              <a:rPr lang="en-US" altLang="zh-CN" dirty="0"/>
              <a:t>, box=400 h</a:t>
            </a:r>
            <a:r>
              <a:rPr lang="en-US" altLang="zh-CN" baseline="30000" dirty="0"/>
              <a:t>-</a:t>
            </a:r>
            <a:r>
              <a:rPr lang="en-US" altLang="zh-CN" baseline="30000" dirty="0" err="1"/>
              <a:t>1</a:t>
            </a:r>
            <a:r>
              <a:rPr lang="en-US" altLang="zh-CN" dirty="0" err="1"/>
              <a:t>Mpc</a:t>
            </a:r>
            <a:r>
              <a:rPr lang="en-US" altLang="zh-CN" dirty="0"/>
              <a:t>. (</a:t>
            </a:r>
            <a:r>
              <a:rPr lang="en-US" altLang="zh-CN" dirty="0" err="1"/>
              <a:t>arxiv</a:t>
            </a:r>
            <a:r>
              <a:rPr lang="en-US" altLang="zh-CN" dirty="0"/>
              <a:t>: 2004.12659) </a:t>
            </a:r>
          </a:p>
          <a:p>
            <a:r>
              <a:rPr lang="en-US" altLang="zh-CN" dirty="0"/>
              <a:t>Voids: DIVE void finder. (</a:t>
            </a:r>
            <a:r>
              <a:rPr lang="en-US" altLang="zh-CN" dirty="0" err="1"/>
              <a:t>arxiv</a:t>
            </a:r>
            <a:r>
              <a:rPr lang="en-US" altLang="zh-CN" dirty="0"/>
              <a:t>: 1511.04299)</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CBAFCE10-4484-F4A5-695F-B93F884F94A2}"/>
              </a:ext>
            </a:extLst>
          </p:cNvPr>
          <p:cNvSpPr>
            <a:spLocks noGrp="1"/>
          </p:cNvSpPr>
          <p:nvPr>
            <p:ph type="sldNum" sz="quarter" idx="12"/>
          </p:nvPr>
        </p:nvSpPr>
        <p:spPr/>
        <p:txBody>
          <a:bodyPr/>
          <a:lstStyle/>
          <a:p>
            <a:fld id="{4F31F165-51B7-4FDA-9556-192685FF9377}" type="slidenum">
              <a:rPr lang="zh-CN" altLang="en-US" smtClean="0"/>
              <a:t>11</a:t>
            </a:fld>
            <a:endParaRPr lang="zh-CN" altLang="en-US"/>
          </a:p>
        </p:txBody>
      </p:sp>
      <p:pic>
        <p:nvPicPr>
          <p:cNvPr id="8" name="图片 7">
            <a:extLst>
              <a:ext uri="{FF2B5EF4-FFF2-40B4-BE49-F238E27FC236}">
                <a16:creationId xmlns:a16="http://schemas.microsoft.com/office/drawing/2014/main" id="{5D9D9447-126D-B30D-543F-B1C56F8F6864}"/>
              </a:ext>
            </a:extLst>
          </p:cNvPr>
          <p:cNvPicPr>
            <a:picLocks noChangeAspect="1"/>
          </p:cNvPicPr>
          <p:nvPr/>
        </p:nvPicPr>
        <p:blipFill>
          <a:blip r:embed="rId2"/>
          <a:stretch>
            <a:fillRect/>
          </a:stretch>
        </p:blipFill>
        <p:spPr>
          <a:xfrm>
            <a:off x="3396343" y="2925532"/>
            <a:ext cx="5399313" cy="3842712"/>
          </a:xfrm>
          <a:prstGeom prst="rect">
            <a:avLst/>
          </a:prstGeom>
        </p:spPr>
      </p:pic>
    </p:spTree>
    <p:extLst>
      <p:ext uri="{BB962C8B-B14F-4D97-AF65-F5344CB8AC3E}">
        <p14:creationId xmlns:p14="http://schemas.microsoft.com/office/powerpoint/2010/main" val="385192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6D9A12-7172-31F9-7C26-5218B9DCACA0}"/>
              </a:ext>
            </a:extLst>
          </p:cNvPr>
          <p:cNvSpPr>
            <a:spLocks noGrp="1"/>
          </p:cNvSpPr>
          <p:nvPr>
            <p:ph type="title"/>
          </p:nvPr>
        </p:nvSpPr>
        <p:spPr/>
        <p:txBody>
          <a:bodyPr/>
          <a:lstStyle/>
          <a:p>
            <a:r>
              <a:rPr lang="en-US" altLang="zh-CN" dirty="0"/>
              <a:t>Theory: Calculations</a:t>
            </a:r>
            <a:endParaRPr lang="zh-CN" altLang="en-US" dirty="0"/>
          </a:p>
        </p:txBody>
      </p:sp>
      <p:sp>
        <p:nvSpPr>
          <p:cNvPr id="3" name="内容占位符 2">
            <a:extLst>
              <a:ext uri="{FF2B5EF4-FFF2-40B4-BE49-F238E27FC236}">
                <a16:creationId xmlns:a16="http://schemas.microsoft.com/office/drawing/2014/main" id="{094C8745-466A-0682-AD8C-4365971F3155}"/>
              </a:ext>
            </a:extLst>
          </p:cNvPr>
          <p:cNvSpPr>
            <a:spLocks noGrp="1"/>
          </p:cNvSpPr>
          <p:nvPr>
            <p:ph idx="1"/>
          </p:nvPr>
        </p:nvSpPr>
        <p:spPr>
          <a:xfrm>
            <a:off x="838200" y="1442594"/>
            <a:ext cx="10744200" cy="4351338"/>
          </a:xfrm>
        </p:spPr>
        <p:txBody>
          <a:bodyPr/>
          <a:lstStyle/>
          <a:p>
            <a:pPr>
              <a:lnSpc>
                <a:spcPct val="120000"/>
              </a:lnSpc>
            </a:pPr>
            <a:r>
              <a:rPr lang="en-US" altLang="zh-CN" dirty="0"/>
              <a:t>Left: only change the dark matter (DM) field; right: only change the deflection angle. </a:t>
            </a:r>
          </a:p>
          <a:p>
            <a:pPr>
              <a:lnSpc>
                <a:spcPct val="100000"/>
              </a:lnSpc>
            </a:pPr>
            <a:r>
              <a:rPr lang="en-US" altLang="zh-CN" b="1" dirty="0"/>
              <a:t>Conclusion: Influences on deflection angle is negligible.</a:t>
            </a:r>
          </a:p>
          <a:p>
            <a:endParaRPr lang="zh-CN" altLang="en-US" dirty="0"/>
          </a:p>
        </p:txBody>
      </p:sp>
      <p:sp>
        <p:nvSpPr>
          <p:cNvPr id="4" name="灯片编号占位符 3">
            <a:extLst>
              <a:ext uri="{FF2B5EF4-FFF2-40B4-BE49-F238E27FC236}">
                <a16:creationId xmlns:a16="http://schemas.microsoft.com/office/drawing/2014/main" id="{3479D3D4-4377-6FDB-9038-1DF161D6C867}"/>
              </a:ext>
            </a:extLst>
          </p:cNvPr>
          <p:cNvSpPr>
            <a:spLocks noGrp="1"/>
          </p:cNvSpPr>
          <p:nvPr>
            <p:ph type="sldNum" sz="quarter" idx="12"/>
          </p:nvPr>
        </p:nvSpPr>
        <p:spPr/>
        <p:txBody>
          <a:bodyPr/>
          <a:lstStyle/>
          <a:p>
            <a:fld id="{4F31F165-51B7-4FDA-9556-192685FF9377}" type="slidenum">
              <a:rPr lang="zh-CN" altLang="en-US" smtClean="0"/>
              <a:t>12</a:t>
            </a:fld>
            <a:endParaRPr lang="zh-CN" altLang="en-US"/>
          </a:p>
        </p:txBody>
      </p:sp>
      <p:pic>
        <p:nvPicPr>
          <p:cNvPr id="6" name="图片 5">
            <a:extLst>
              <a:ext uri="{FF2B5EF4-FFF2-40B4-BE49-F238E27FC236}">
                <a16:creationId xmlns:a16="http://schemas.microsoft.com/office/drawing/2014/main" id="{143E9F4C-0A6D-90A6-E68D-91FA093D5E4F}"/>
              </a:ext>
            </a:extLst>
          </p:cNvPr>
          <p:cNvPicPr>
            <a:picLocks noChangeAspect="1"/>
          </p:cNvPicPr>
          <p:nvPr/>
        </p:nvPicPr>
        <p:blipFill>
          <a:blip r:embed="rId3"/>
          <a:stretch>
            <a:fillRect/>
          </a:stretch>
        </p:blipFill>
        <p:spPr>
          <a:xfrm>
            <a:off x="1126672" y="3271834"/>
            <a:ext cx="9829800" cy="3449641"/>
          </a:xfrm>
          <a:prstGeom prst="rect">
            <a:avLst/>
          </a:prstGeom>
        </p:spPr>
      </p:pic>
    </p:spTree>
    <p:extLst>
      <p:ext uri="{BB962C8B-B14F-4D97-AF65-F5344CB8AC3E}">
        <p14:creationId xmlns:p14="http://schemas.microsoft.com/office/powerpoint/2010/main" val="66256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D992EC3-C43D-496F-08C8-5988F355EF70}"/>
              </a:ext>
            </a:extLst>
          </p:cNvPr>
          <p:cNvSpPr>
            <a:spLocks noGrp="1"/>
          </p:cNvSpPr>
          <p:nvPr>
            <p:ph idx="1"/>
          </p:nvPr>
        </p:nvSpPr>
        <p:spPr>
          <a:xfrm>
            <a:off x="838200" y="1448036"/>
            <a:ext cx="10911840" cy="4861323"/>
          </a:xfrm>
        </p:spPr>
        <p:txBody>
          <a:bodyPr>
            <a:normAutofit/>
          </a:bodyPr>
          <a:lstStyle/>
          <a:p>
            <a:r>
              <a:rPr lang="en-US" altLang="zh-CN" dirty="0"/>
              <a:t>Ray-tracing: from z=0 to z=0.75.</a:t>
            </a:r>
          </a:p>
          <a:p>
            <a:r>
              <a:rPr lang="en-US" altLang="zh-CN" dirty="0"/>
              <a:t>Generate </a:t>
            </a:r>
            <a:r>
              <a:rPr lang="en-US" altLang="zh-CN" dirty="0" err="1"/>
              <a:t>lightcone</a:t>
            </a:r>
            <a:r>
              <a:rPr lang="en-US" altLang="zh-CN" dirty="0"/>
              <a:t> </a:t>
            </a:r>
            <a:r>
              <a:rPr lang="en-US" altLang="zh-CN" dirty="0">
                <a:sym typeface="Wingdings" panose="05000000000000000000" pitchFamily="2" charset="2"/>
              </a:rPr>
              <a:t> Calculate deflection angle  Shear map.</a:t>
            </a:r>
            <a:endParaRPr lang="en-US" altLang="zh-CN" dirty="0"/>
          </a:p>
          <a:p>
            <a:r>
              <a:rPr lang="en-US" altLang="zh-CN" dirty="0"/>
              <a:t>Cross-correlating void position and tangential shear to measure lensing signal.</a:t>
            </a:r>
          </a:p>
          <a:p>
            <a:endParaRPr lang="zh-CN" altLang="en-US" dirty="0"/>
          </a:p>
        </p:txBody>
      </p:sp>
      <p:sp>
        <p:nvSpPr>
          <p:cNvPr id="4" name="灯片编号占位符 3">
            <a:extLst>
              <a:ext uri="{FF2B5EF4-FFF2-40B4-BE49-F238E27FC236}">
                <a16:creationId xmlns:a16="http://schemas.microsoft.com/office/drawing/2014/main" id="{3ECE18BC-6294-B763-BBCC-D1A64F369FEA}"/>
              </a:ext>
            </a:extLst>
          </p:cNvPr>
          <p:cNvSpPr>
            <a:spLocks noGrp="1"/>
          </p:cNvSpPr>
          <p:nvPr>
            <p:ph type="sldNum" sz="quarter" idx="12"/>
          </p:nvPr>
        </p:nvSpPr>
        <p:spPr/>
        <p:txBody>
          <a:bodyPr/>
          <a:lstStyle/>
          <a:p>
            <a:fld id="{4F31F165-51B7-4FDA-9556-192685FF9377}" type="slidenum">
              <a:rPr lang="zh-CN" altLang="en-US" smtClean="0"/>
              <a:t>13</a:t>
            </a:fld>
            <a:endParaRPr lang="zh-CN" altLang="en-US"/>
          </a:p>
        </p:txBody>
      </p:sp>
      <p:sp>
        <p:nvSpPr>
          <p:cNvPr id="6" name="标题 5">
            <a:extLst>
              <a:ext uri="{FF2B5EF4-FFF2-40B4-BE49-F238E27FC236}">
                <a16:creationId xmlns:a16="http://schemas.microsoft.com/office/drawing/2014/main" id="{A9CEEB19-67BB-3799-CD75-9B6CBCED7AC9}"/>
              </a:ext>
            </a:extLst>
          </p:cNvPr>
          <p:cNvSpPr>
            <a:spLocks noGrp="1"/>
          </p:cNvSpPr>
          <p:nvPr>
            <p:ph type="title"/>
          </p:nvPr>
        </p:nvSpPr>
        <p:spPr>
          <a:xfrm>
            <a:off x="838200" y="365125"/>
            <a:ext cx="10515600" cy="1325563"/>
          </a:xfrm>
        </p:spPr>
        <p:txBody>
          <a:bodyPr>
            <a:normAutofit/>
          </a:bodyPr>
          <a:lstStyle/>
          <a:p>
            <a:r>
              <a:rPr lang="en-US" altLang="zh-CN" dirty="0"/>
              <a:t>Ray-tracing: Method</a:t>
            </a:r>
            <a:endParaRPr lang="zh-CN" altLang="en-US" dirty="0"/>
          </a:p>
        </p:txBody>
      </p:sp>
    </p:spTree>
    <p:extLst>
      <p:ext uri="{BB962C8B-B14F-4D97-AF65-F5344CB8AC3E}">
        <p14:creationId xmlns:p14="http://schemas.microsoft.com/office/powerpoint/2010/main" val="11486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7F76FE-3DD0-6889-D8E1-1EA2142992A3}"/>
              </a:ext>
            </a:extLst>
          </p:cNvPr>
          <p:cNvSpPr>
            <a:spLocks noGrp="1"/>
          </p:cNvSpPr>
          <p:nvPr>
            <p:ph type="title"/>
          </p:nvPr>
        </p:nvSpPr>
        <p:spPr/>
        <p:txBody>
          <a:bodyPr>
            <a:normAutofit/>
          </a:bodyPr>
          <a:lstStyle/>
          <a:p>
            <a:r>
              <a:rPr lang="en-US" altLang="zh-CN" dirty="0"/>
              <a:t>Ray-tracing: Results</a:t>
            </a:r>
            <a:endParaRPr lang="zh-CN" altLang="en-US" dirty="0"/>
          </a:p>
        </p:txBody>
      </p:sp>
      <p:sp>
        <p:nvSpPr>
          <p:cNvPr id="3" name="内容占位符 2">
            <a:extLst>
              <a:ext uri="{FF2B5EF4-FFF2-40B4-BE49-F238E27FC236}">
                <a16:creationId xmlns:a16="http://schemas.microsoft.com/office/drawing/2014/main" id="{FBB70BA9-918A-003B-AA7F-6D8A940CD425}"/>
              </a:ext>
            </a:extLst>
          </p:cNvPr>
          <p:cNvSpPr>
            <a:spLocks noGrp="1"/>
          </p:cNvSpPr>
          <p:nvPr>
            <p:ph idx="1"/>
          </p:nvPr>
        </p:nvSpPr>
        <p:spPr/>
        <p:txBody>
          <a:bodyPr/>
          <a:lstStyle/>
          <a:p>
            <a:pPr>
              <a:lnSpc>
                <a:spcPct val="120000"/>
              </a:lnSpc>
            </a:pPr>
            <a:r>
              <a:rPr lang="en-US" altLang="zh-CN" dirty="0"/>
              <a:t>Left: only change the DM field; right: only change the deflection angle (without shape noise).</a:t>
            </a:r>
          </a:p>
          <a:p>
            <a:pPr>
              <a:lnSpc>
                <a:spcPct val="120000"/>
              </a:lnSpc>
            </a:pPr>
            <a:r>
              <a:rPr lang="en-US" altLang="zh-CN" b="1" dirty="0"/>
              <a:t>Conclusion: influences on deflection angle is negligible.</a:t>
            </a:r>
            <a:endParaRPr lang="zh-CN" altLang="en-US" dirty="0"/>
          </a:p>
        </p:txBody>
      </p:sp>
      <p:sp>
        <p:nvSpPr>
          <p:cNvPr id="4" name="灯片编号占位符 3">
            <a:extLst>
              <a:ext uri="{FF2B5EF4-FFF2-40B4-BE49-F238E27FC236}">
                <a16:creationId xmlns:a16="http://schemas.microsoft.com/office/drawing/2014/main" id="{276A73EA-A97C-42AB-0650-D550A2C806E9}"/>
              </a:ext>
            </a:extLst>
          </p:cNvPr>
          <p:cNvSpPr>
            <a:spLocks noGrp="1"/>
          </p:cNvSpPr>
          <p:nvPr>
            <p:ph type="sldNum" sz="quarter" idx="12"/>
          </p:nvPr>
        </p:nvSpPr>
        <p:spPr/>
        <p:txBody>
          <a:bodyPr/>
          <a:lstStyle/>
          <a:p>
            <a:fld id="{4F31F165-51B7-4FDA-9556-192685FF9377}" type="slidenum">
              <a:rPr lang="zh-CN" altLang="en-US" smtClean="0"/>
              <a:t>14</a:t>
            </a:fld>
            <a:endParaRPr lang="zh-CN" altLang="en-US"/>
          </a:p>
        </p:txBody>
      </p:sp>
      <p:pic>
        <p:nvPicPr>
          <p:cNvPr id="7" name="图片 6">
            <a:extLst>
              <a:ext uri="{FF2B5EF4-FFF2-40B4-BE49-F238E27FC236}">
                <a16:creationId xmlns:a16="http://schemas.microsoft.com/office/drawing/2014/main" id="{A48B60FA-803B-188D-29AA-544218D34970}"/>
              </a:ext>
            </a:extLst>
          </p:cNvPr>
          <p:cNvPicPr>
            <a:picLocks noChangeAspect="1"/>
          </p:cNvPicPr>
          <p:nvPr/>
        </p:nvPicPr>
        <p:blipFill>
          <a:blip r:embed="rId3"/>
          <a:stretch>
            <a:fillRect/>
          </a:stretch>
        </p:blipFill>
        <p:spPr>
          <a:xfrm>
            <a:off x="1126673" y="3169974"/>
            <a:ext cx="9796155" cy="3600000"/>
          </a:xfrm>
          <a:prstGeom prst="rect">
            <a:avLst/>
          </a:prstGeom>
        </p:spPr>
      </p:pic>
    </p:spTree>
    <p:extLst>
      <p:ext uri="{BB962C8B-B14F-4D97-AF65-F5344CB8AC3E}">
        <p14:creationId xmlns:p14="http://schemas.microsoft.com/office/powerpoint/2010/main" val="144961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EE604E-688C-76BF-BDAB-7E2D6CA2EC80}"/>
              </a:ext>
            </a:extLst>
          </p:cNvPr>
          <p:cNvSpPr>
            <a:spLocks noGrp="1"/>
          </p:cNvSpPr>
          <p:nvPr>
            <p:ph type="title"/>
          </p:nvPr>
        </p:nvSpPr>
        <p:spPr>
          <a:xfrm>
            <a:off x="838199" y="365125"/>
            <a:ext cx="10515601" cy="1325563"/>
          </a:xfrm>
        </p:spPr>
        <p:txBody>
          <a:bodyPr>
            <a:normAutofit/>
          </a:bodyPr>
          <a:lstStyle/>
          <a:p>
            <a:r>
              <a:rPr lang="en-US" altLang="zh-CN" dirty="0"/>
              <a:t>Capability of testing gravity</a:t>
            </a:r>
            <a:endParaRPr lang="zh-CN" altLang="en-US" dirty="0"/>
          </a:p>
        </p:txBody>
      </p:sp>
      <p:sp>
        <p:nvSpPr>
          <p:cNvPr id="3" name="内容占位符 2">
            <a:extLst>
              <a:ext uri="{FF2B5EF4-FFF2-40B4-BE49-F238E27FC236}">
                <a16:creationId xmlns:a16="http://schemas.microsoft.com/office/drawing/2014/main" id="{78E4635D-90E6-D3B1-3E13-F600C6AE4D45}"/>
              </a:ext>
            </a:extLst>
          </p:cNvPr>
          <p:cNvSpPr>
            <a:spLocks noGrp="1"/>
          </p:cNvSpPr>
          <p:nvPr>
            <p:ph idx="1"/>
          </p:nvPr>
        </p:nvSpPr>
        <p:spPr>
          <a:xfrm>
            <a:off x="838200" y="1448036"/>
            <a:ext cx="5399314" cy="5084843"/>
          </a:xfrm>
        </p:spPr>
        <p:txBody>
          <a:bodyPr>
            <a:normAutofit/>
          </a:bodyPr>
          <a:lstStyle/>
          <a:p>
            <a:pPr>
              <a:lnSpc>
                <a:spcPct val="130000"/>
              </a:lnSpc>
              <a:buFont typeface="Wingdings" panose="05000000000000000000" pitchFamily="2" charset="2"/>
              <a:buChar char="Ø"/>
            </a:pPr>
            <a:r>
              <a:rPr lang="en-US" altLang="zh-CN" dirty="0"/>
              <a:t>Area ~ 1395 </a:t>
            </a:r>
            <a:r>
              <a:rPr lang="en-US" altLang="zh-CN" dirty="0" err="1"/>
              <a:t>deg</a:t>
            </a:r>
            <a:r>
              <a:rPr lang="en-US" altLang="zh-CN" baseline="30000" dirty="0" err="1"/>
              <a:t>2</a:t>
            </a:r>
            <a:r>
              <a:rPr lang="en-US" altLang="zh-CN" dirty="0"/>
              <a:t>, </a:t>
            </a:r>
            <a:r>
              <a:rPr lang="en-US" altLang="zh-CN" dirty="0" err="1"/>
              <a:t>n</a:t>
            </a:r>
            <a:r>
              <a:rPr lang="en-US" altLang="zh-CN" baseline="-25000" dirty="0" err="1"/>
              <a:t>gal</a:t>
            </a:r>
            <a:r>
              <a:rPr lang="en-US" altLang="zh-CN" dirty="0"/>
              <a:t>= 10 arcmin</a:t>
            </a:r>
            <a:r>
              <a:rPr lang="en-US" altLang="zh-CN" baseline="30000" dirty="0"/>
              <a:t>-2</a:t>
            </a:r>
            <a:r>
              <a:rPr lang="en-US" altLang="zh-CN" dirty="0"/>
              <a:t>.</a:t>
            </a:r>
            <a:endParaRPr lang="en-US" altLang="zh-CN" baseline="30000" dirty="0"/>
          </a:p>
          <a:p>
            <a:pPr>
              <a:lnSpc>
                <a:spcPct val="130000"/>
              </a:lnSpc>
              <a:buFont typeface="Wingdings" panose="05000000000000000000" pitchFamily="2" charset="2"/>
              <a:buChar char="Ø"/>
            </a:pPr>
            <a:r>
              <a:rPr lang="en-US" altLang="zh-CN" dirty="0"/>
              <a:t>Adding shape noise    </a:t>
            </a:r>
          </a:p>
          <a:p>
            <a:pPr>
              <a:lnSpc>
                <a:spcPct val="130000"/>
              </a:lnSpc>
              <a:buFont typeface="Wingdings" panose="05000000000000000000" pitchFamily="2" charset="2"/>
              <a:buChar char="Ø"/>
            </a:pPr>
            <a:endParaRPr lang="en-US" altLang="zh-CN" dirty="0"/>
          </a:p>
          <a:p>
            <a:pPr marL="0" indent="0">
              <a:lnSpc>
                <a:spcPct val="130000"/>
              </a:lnSpc>
              <a:buNone/>
            </a:pPr>
            <a:r>
              <a:rPr lang="en-US" altLang="zh-CN" dirty="0"/>
              <a:t>   with </a:t>
            </a:r>
            <a:r>
              <a:rPr lang="en-US" altLang="zh-CN" i="1" dirty="0" err="1"/>
              <a:t>σ</a:t>
            </a:r>
            <a:r>
              <a:rPr lang="en-US" altLang="zh-CN" baseline="-25000" dirty="0" err="1"/>
              <a:t>e</a:t>
            </a:r>
            <a:r>
              <a:rPr lang="en-US" altLang="zh-CN" dirty="0"/>
              <a:t>=0.3.</a:t>
            </a:r>
          </a:p>
          <a:p>
            <a:pPr>
              <a:lnSpc>
                <a:spcPct val="130000"/>
              </a:lnSpc>
            </a:pPr>
            <a:r>
              <a:rPr lang="en-US" altLang="zh-CN" b="1" dirty="0"/>
              <a:t>Conclusion: void lensing cannot distinguish GR and CG.</a:t>
            </a:r>
            <a:endParaRPr lang="zh-CN" altLang="en-US" b="1" dirty="0"/>
          </a:p>
        </p:txBody>
      </p:sp>
      <p:sp>
        <p:nvSpPr>
          <p:cNvPr id="4" name="灯片编号占位符 3">
            <a:extLst>
              <a:ext uri="{FF2B5EF4-FFF2-40B4-BE49-F238E27FC236}">
                <a16:creationId xmlns:a16="http://schemas.microsoft.com/office/drawing/2014/main" id="{BAE505A0-1DF5-8DB3-84D8-7E55963321C8}"/>
              </a:ext>
            </a:extLst>
          </p:cNvPr>
          <p:cNvSpPr>
            <a:spLocks noGrp="1"/>
          </p:cNvSpPr>
          <p:nvPr>
            <p:ph type="sldNum" sz="quarter" idx="12"/>
          </p:nvPr>
        </p:nvSpPr>
        <p:spPr>
          <a:xfrm>
            <a:off x="8610600" y="6350316"/>
            <a:ext cx="2743200" cy="365125"/>
          </a:xfrm>
        </p:spPr>
        <p:txBody>
          <a:bodyPr/>
          <a:lstStyle/>
          <a:p>
            <a:fld id="{4F31F165-51B7-4FDA-9556-192685FF9377}" type="slidenum">
              <a:rPr lang="zh-CN" altLang="en-US" smtClean="0"/>
              <a:t>15</a:t>
            </a:fld>
            <a:endParaRPr lang="zh-CN" altLang="en-US" dirty="0"/>
          </a:p>
        </p:txBody>
      </p:sp>
      <p:pic>
        <p:nvPicPr>
          <p:cNvPr id="7" name="图片 6">
            <a:extLst>
              <a:ext uri="{FF2B5EF4-FFF2-40B4-BE49-F238E27FC236}">
                <a16:creationId xmlns:a16="http://schemas.microsoft.com/office/drawing/2014/main" id="{A3A33A18-FA17-9D50-8E22-19209DB2A4C2}"/>
              </a:ext>
            </a:extLst>
          </p:cNvPr>
          <p:cNvPicPr>
            <a:picLocks noChangeAspect="1"/>
          </p:cNvPicPr>
          <p:nvPr/>
        </p:nvPicPr>
        <p:blipFill>
          <a:blip r:embed="rId3"/>
          <a:stretch>
            <a:fillRect/>
          </a:stretch>
        </p:blipFill>
        <p:spPr>
          <a:xfrm>
            <a:off x="6095999" y="2041307"/>
            <a:ext cx="6023177" cy="4309009"/>
          </a:xfrm>
          <a:prstGeom prst="rect">
            <a:avLst/>
          </a:prstGeom>
        </p:spPr>
      </p:pic>
      <p:pic>
        <p:nvPicPr>
          <p:cNvPr id="8" name="Picture 2">
            <a:extLst>
              <a:ext uri="{FF2B5EF4-FFF2-40B4-BE49-F238E27FC236}">
                <a16:creationId xmlns:a16="http://schemas.microsoft.com/office/drawing/2014/main" id="{FA1EDA5D-511B-9B03-9675-8C2D38D07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906" y="3548641"/>
            <a:ext cx="2588768" cy="375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5CA3AEC2-65FE-998A-5B0F-67C3CB701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777" y="3511789"/>
            <a:ext cx="1706879" cy="39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0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a:extLst>
              <a:ext uri="{FF2B5EF4-FFF2-40B4-BE49-F238E27FC236}">
                <a16:creationId xmlns:a16="http://schemas.microsoft.com/office/drawing/2014/main" id="{C29D7C6D-069B-A4BD-5267-029F5BD9B7F5}"/>
              </a:ext>
            </a:extLst>
          </p:cNvPr>
          <p:cNvSpPr txBox="1">
            <a:spLocks/>
          </p:cNvSpPr>
          <p:nvPr/>
        </p:nvSpPr>
        <p:spPr>
          <a:xfrm>
            <a:off x="838200" y="1448037"/>
            <a:ext cx="6008914" cy="435133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3000" b="1" dirty="0"/>
              <a:t>Forecast</a:t>
            </a:r>
          </a:p>
          <a:p>
            <a:pPr>
              <a:lnSpc>
                <a:spcPct val="120000"/>
              </a:lnSpc>
              <a:buFont typeface="Wingdings" panose="05000000000000000000" pitchFamily="2" charset="2"/>
              <a:buChar char="Ø"/>
            </a:pPr>
            <a:endParaRPr lang="zh-CN" altLang="en-US" sz="2600" dirty="0"/>
          </a:p>
        </p:txBody>
      </p:sp>
      <p:sp>
        <p:nvSpPr>
          <p:cNvPr id="2" name="标题 1">
            <a:extLst>
              <a:ext uri="{FF2B5EF4-FFF2-40B4-BE49-F238E27FC236}">
                <a16:creationId xmlns:a16="http://schemas.microsoft.com/office/drawing/2014/main" id="{DCFCD743-9571-E0AA-D13B-A4B2EC16B92F}"/>
              </a:ext>
            </a:extLst>
          </p:cNvPr>
          <p:cNvSpPr>
            <a:spLocks noGrp="1"/>
          </p:cNvSpPr>
          <p:nvPr>
            <p:ph type="title"/>
          </p:nvPr>
        </p:nvSpPr>
        <p:spPr/>
        <p:txBody>
          <a:bodyPr/>
          <a:lstStyle/>
          <a:p>
            <a:r>
              <a:rPr lang="en-US" altLang="zh-CN" dirty="0"/>
              <a:t>Capability of testing gravity</a:t>
            </a:r>
            <a:endParaRPr lang="zh-CN" altLang="en-US" dirty="0"/>
          </a:p>
        </p:txBody>
      </p:sp>
      <p:graphicFrame>
        <p:nvGraphicFramePr>
          <p:cNvPr id="8" name="表格 8">
            <a:extLst>
              <a:ext uri="{FF2B5EF4-FFF2-40B4-BE49-F238E27FC236}">
                <a16:creationId xmlns:a16="http://schemas.microsoft.com/office/drawing/2014/main" id="{24779749-AF94-8987-4FFA-A5FC2E78B36E}"/>
              </a:ext>
            </a:extLst>
          </p:cNvPr>
          <p:cNvGraphicFramePr>
            <a:graphicFrameLocks noGrp="1"/>
          </p:cNvGraphicFramePr>
          <p:nvPr>
            <p:ph idx="1"/>
            <p:extLst>
              <p:ext uri="{D42A27DB-BD31-4B8C-83A1-F6EECF244321}">
                <p14:modId xmlns:p14="http://schemas.microsoft.com/office/powerpoint/2010/main" val="3547293035"/>
              </p:ext>
            </p:extLst>
          </p:nvPr>
        </p:nvGraphicFramePr>
        <p:xfrm>
          <a:off x="767627" y="3310167"/>
          <a:ext cx="6079487" cy="1485902"/>
        </p:xfrm>
        <a:graphic>
          <a:graphicData uri="http://schemas.openxmlformats.org/drawingml/2006/table">
            <a:tbl>
              <a:tblPr firstRow="1" bandRow="1">
                <a:tableStyleId>{5C22544A-7EE6-4342-B048-85BDC9FD1C3A}</a:tableStyleId>
              </a:tblPr>
              <a:tblGrid>
                <a:gridCol w="951119">
                  <a:extLst>
                    <a:ext uri="{9D8B030D-6E8A-4147-A177-3AD203B41FA5}">
                      <a16:colId xmlns:a16="http://schemas.microsoft.com/office/drawing/2014/main" val="1979973251"/>
                    </a:ext>
                  </a:extLst>
                </a:gridCol>
                <a:gridCol w="1282092">
                  <a:extLst>
                    <a:ext uri="{9D8B030D-6E8A-4147-A177-3AD203B41FA5}">
                      <a16:colId xmlns:a16="http://schemas.microsoft.com/office/drawing/2014/main" val="537460382"/>
                    </a:ext>
                  </a:extLst>
                </a:gridCol>
                <a:gridCol w="1282092">
                  <a:extLst>
                    <a:ext uri="{9D8B030D-6E8A-4147-A177-3AD203B41FA5}">
                      <a16:colId xmlns:a16="http://schemas.microsoft.com/office/drawing/2014/main" val="3728941465"/>
                    </a:ext>
                  </a:extLst>
                </a:gridCol>
                <a:gridCol w="1282092">
                  <a:extLst>
                    <a:ext uri="{9D8B030D-6E8A-4147-A177-3AD203B41FA5}">
                      <a16:colId xmlns:a16="http://schemas.microsoft.com/office/drawing/2014/main" val="38329224"/>
                    </a:ext>
                  </a:extLst>
                </a:gridCol>
                <a:gridCol w="1282092">
                  <a:extLst>
                    <a:ext uri="{9D8B030D-6E8A-4147-A177-3AD203B41FA5}">
                      <a16:colId xmlns:a16="http://schemas.microsoft.com/office/drawing/2014/main" val="1171010401"/>
                    </a:ext>
                  </a:extLst>
                </a:gridCol>
              </a:tblGrid>
              <a:tr h="370114">
                <a:tc>
                  <a:txBody>
                    <a:bodyPr/>
                    <a:lstStyle/>
                    <a:p>
                      <a:endParaRPr lang="zh-CN" altLang="en-US" dirty="0"/>
                    </a:p>
                  </a:txBody>
                  <a:tcPr/>
                </a:tc>
                <a:tc>
                  <a:txBody>
                    <a:bodyPr/>
                    <a:lstStyle/>
                    <a:p>
                      <a:pPr algn="ctr"/>
                      <a:r>
                        <a:rPr lang="en-US" altLang="zh-CN" sz="2400" dirty="0"/>
                        <a:t>CG</a:t>
                      </a:r>
                      <a:endParaRPr lang="zh-CN" altLang="en-US" sz="2400" dirty="0"/>
                    </a:p>
                  </a:txBody>
                  <a:tcPr anchor="ctr"/>
                </a:tc>
                <a:tc>
                  <a:txBody>
                    <a:bodyPr/>
                    <a:lstStyle/>
                    <a:p>
                      <a:pPr algn="ctr"/>
                      <a:r>
                        <a:rPr lang="en-US" altLang="zh-CN" sz="2400" dirty="0"/>
                        <a:t>Euclid</a:t>
                      </a:r>
                      <a:endParaRPr lang="zh-CN" altLang="en-US" sz="2400" dirty="0"/>
                    </a:p>
                  </a:txBody>
                  <a:tcPr anchor="ctr"/>
                </a:tc>
                <a:tc>
                  <a:txBody>
                    <a:bodyPr/>
                    <a:lstStyle/>
                    <a:p>
                      <a:pPr algn="ctr"/>
                      <a:r>
                        <a:rPr lang="en-US" altLang="zh-CN" sz="2400" dirty="0"/>
                        <a:t>LSST</a:t>
                      </a:r>
                      <a:endParaRPr lang="zh-CN" altLang="en-US" sz="2400" dirty="0"/>
                    </a:p>
                  </a:txBody>
                  <a:tcPr anchor="ctr"/>
                </a:tc>
                <a:tc>
                  <a:txBody>
                    <a:bodyPr/>
                    <a:lstStyle/>
                    <a:p>
                      <a:pPr algn="ctr"/>
                      <a:r>
                        <a:rPr lang="en-US" altLang="zh-CN" sz="2400" dirty="0" err="1"/>
                        <a:t>CSST</a:t>
                      </a:r>
                      <a:endParaRPr lang="zh-CN" altLang="en-US" sz="2400" dirty="0"/>
                    </a:p>
                  </a:txBody>
                  <a:tcPr anchor="ctr"/>
                </a:tc>
                <a:extLst>
                  <a:ext uri="{0D108BD9-81ED-4DB2-BD59-A6C34878D82A}">
                    <a16:rowId xmlns:a16="http://schemas.microsoft.com/office/drawing/2014/main" val="3688812620"/>
                  </a:ext>
                </a:extLst>
              </a:tr>
              <a:tr h="514351">
                <a:tc>
                  <a:txBody>
                    <a:bodyPr/>
                    <a:lstStyle/>
                    <a:p>
                      <a:pPr algn="ctr"/>
                      <a:r>
                        <a:rPr lang="en-US" altLang="zh-CN" sz="2400" dirty="0">
                          <a:latin typeface="Times New Roman" panose="02020603050405020304" pitchFamily="18" charset="0"/>
                          <a:cs typeface="Times New Roman" panose="02020603050405020304" pitchFamily="18" charset="0"/>
                        </a:rPr>
                        <a:t>Area</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1,395</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15,000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20,000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17,500</a:t>
                      </a:r>
                      <a:endParaRPr lang="zh-CN" alt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67996945"/>
                  </a:ext>
                </a:extLst>
              </a:tr>
              <a:tr h="514351">
                <a:tc>
                  <a:txBody>
                    <a:bodyPr/>
                    <a:lstStyle/>
                    <a:p>
                      <a:pPr algn="ctr"/>
                      <a:r>
                        <a:rPr lang="en-US" altLang="zh-CN" sz="2400" dirty="0" err="1">
                          <a:latin typeface="Times New Roman" panose="02020603050405020304" pitchFamily="18" charset="0"/>
                          <a:cs typeface="Times New Roman" panose="02020603050405020304" pitchFamily="18" charset="0"/>
                        </a:rPr>
                        <a:t>n</a:t>
                      </a:r>
                      <a:r>
                        <a:rPr lang="en-US" altLang="zh-CN" sz="2400" baseline="-25000" dirty="0" err="1">
                          <a:latin typeface="Times New Roman" panose="02020603050405020304" pitchFamily="18" charset="0"/>
                          <a:cs typeface="Times New Roman" panose="02020603050405020304" pitchFamily="18" charset="0"/>
                        </a:rPr>
                        <a:t>gal</a:t>
                      </a:r>
                      <a:endParaRPr lang="zh-CN" altLang="en-US" sz="2400" baseline="-250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10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30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26</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28.89</a:t>
                      </a:r>
                      <a:endParaRPr lang="zh-CN" alt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63023780"/>
                  </a:ext>
                </a:extLst>
              </a:tr>
            </a:tbl>
          </a:graphicData>
        </a:graphic>
      </p:graphicFrame>
      <p:sp>
        <p:nvSpPr>
          <p:cNvPr id="4" name="灯片编号占位符 3">
            <a:extLst>
              <a:ext uri="{FF2B5EF4-FFF2-40B4-BE49-F238E27FC236}">
                <a16:creationId xmlns:a16="http://schemas.microsoft.com/office/drawing/2014/main" id="{63E372B0-6DDF-134D-32D3-ADDC9873751C}"/>
              </a:ext>
            </a:extLst>
          </p:cNvPr>
          <p:cNvSpPr>
            <a:spLocks noGrp="1"/>
          </p:cNvSpPr>
          <p:nvPr>
            <p:ph type="sldNum" sz="quarter" idx="12"/>
          </p:nvPr>
        </p:nvSpPr>
        <p:spPr/>
        <p:txBody>
          <a:bodyPr/>
          <a:lstStyle/>
          <a:p>
            <a:fld id="{4F31F165-51B7-4FDA-9556-192685FF9377}" type="slidenum">
              <a:rPr lang="zh-CN" altLang="en-US" smtClean="0"/>
              <a:t>16</a:t>
            </a:fld>
            <a:endParaRPr lang="zh-CN" altLang="en-US"/>
          </a:p>
        </p:txBody>
      </p:sp>
      <p:pic>
        <p:nvPicPr>
          <p:cNvPr id="7" name="图片 6">
            <a:extLst>
              <a:ext uri="{FF2B5EF4-FFF2-40B4-BE49-F238E27FC236}">
                <a16:creationId xmlns:a16="http://schemas.microsoft.com/office/drawing/2014/main" id="{3D15A828-64B7-306D-0F47-04824F0C59DE}"/>
              </a:ext>
            </a:extLst>
          </p:cNvPr>
          <p:cNvPicPr>
            <a:picLocks noChangeAspect="1"/>
          </p:cNvPicPr>
          <p:nvPr/>
        </p:nvPicPr>
        <p:blipFill>
          <a:blip r:embed="rId3"/>
          <a:stretch>
            <a:fillRect/>
          </a:stretch>
        </p:blipFill>
        <p:spPr>
          <a:xfrm>
            <a:off x="6917687" y="2117272"/>
            <a:ext cx="4702222" cy="3600000"/>
          </a:xfrm>
          <a:prstGeom prst="rect">
            <a:avLst/>
          </a:prstGeom>
        </p:spPr>
      </p:pic>
      <p:graphicFrame>
        <p:nvGraphicFramePr>
          <p:cNvPr id="11" name="表格 8">
            <a:extLst>
              <a:ext uri="{FF2B5EF4-FFF2-40B4-BE49-F238E27FC236}">
                <a16:creationId xmlns:a16="http://schemas.microsoft.com/office/drawing/2014/main" id="{638D3208-EC85-EAB4-045C-E66311B10057}"/>
              </a:ext>
            </a:extLst>
          </p:cNvPr>
          <p:cNvGraphicFramePr>
            <a:graphicFrameLocks/>
          </p:cNvGraphicFramePr>
          <p:nvPr>
            <p:extLst>
              <p:ext uri="{D42A27DB-BD31-4B8C-83A1-F6EECF244321}">
                <p14:modId xmlns:p14="http://schemas.microsoft.com/office/powerpoint/2010/main" val="602654727"/>
              </p:ext>
            </p:extLst>
          </p:nvPr>
        </p:nvGraphicFramePr>
        <p:xfrm>
          <a:off x="767627" y="5231496"/>
          <a:ext cx="4797395" cy="971551"/>
        </p:xfrm>
        <a:graphic>
          <a:graphicData uri="http://schemas.openxmlformats.org/drawingml/2006/table">
            <a:tbl>
              <a:tblPr firstRow="1" bandRow="1">
                <a:tableStyleId>{5C22544A-7EE6-4342-B048-85BDC9FD1C3A}</a:tableStyleId>
              </a:tblPr>
              <a:tblGrid>
                <a:gridCol w="951119">
                  <a:extLst>
                    <a:ext uri="{9D8B030D-6E8A-4147-A177-3AD203B41FA5}">
                      <a16:colId xmlns:a16="http://schemas.microsoft.com/office/drawing/2014/main" val="1979973251"/>
                    </a:ext>
                  </a:extLst>
                </a:gridCol>
                <a:gridCol w="1282092">
                  <a:extLst>
                    <a:ext uri="{9D8B030D-6E8A-4147-A177-3AD203B41FA5}">
                      <a16:colId xmlns:a16="http://schemas.microsoft.com/office/drawing/2014/main" val="537460382"/>
                    </a:ext>
                  </a:extLst>
                </a:gridCol>
                <a:gridCol w="1282092">
                  <a:extLst>
                    <a:ext uri="{9D8B030D-6E8A-4147-A177-3AD203B41FA5}">
                      <a16:colId xmlns:a16="http://schemas.microsoft.com/office/drawing/2014/main" val="3728941465"/>
                    </a:ext>
                  </a:extLst>
                </a:gridCol>
                <a:gridCol w="1282092">
                  <a:extLst>
                    <a:ext uri="{9D8B030D-6E8A-4147-A177-3AD203B41FA5}">
                      <a16:colId xmlns:a16="http://schemas.microsoft.com/office/drawing/2014/main" val="38329224"/>
                    </a:ext>
                  </a:extLst>
                </a:gridCol>
              </a:tblGrid>
              <a:tr h="370114">
                <a:tc>
                  <a:txBody>
                    <a:bodyPr/>
                    <a:lstStyle/>
                    <a:p>
                      <a:endParaRPr lang="zh-CN" altLang="en-US" dirty="0"/>
                    </a:p>
                  </a:txBody>
                  <a:tcPr/>
                </a:tc>
                <a:tc>
                  <a:txBody>
                    <a:bodyPr/>
                    <a:lstStyle/>
                    <a:p>
                      <a:pPr algn="ctr"/>
                      <a:r>
                        <a:rPr lang="en-US" altLang="zh-CN" sz="2400" dirty="0"/>
                        <a:t>CG</a:t>
                      </a:r>
                      <a:endParaRPr lang="zh-CN" altLang="en-US" sz="2400" dirty="0"/>
                    </a:p>
                  </a:txBody>
                  <a:tcPr anchor="ctr"/>
                </a:tc>
                <a:tc>
                  <a:txBody>
                    <a:bodyPr/>
                    <a:lstStyle/>
                    <a:p>
                      <a:pPr algn="ctr"/>
                      <a:r>
                        <a:rPr lang="en-US" altLang="zh-CN" sz="2400" dirty="0"/>
                        <a:t>DESI</a:t>
                      </a:r>
                      <a:endParaRPr lang="zh-CN" altLang="en-US" sz="2400" dirty="0"/>
                    </a:p>
                  </a:txBody>
                  <a:tcPr anchor="ctr"/>
                </a:tc>
                <a:tc>
                  <a:txBody>
                    <a:bodyPr/>
                    <a:lstStyle/>
                    <a:p>
                      <a:pPr algn="ctr"/>
                      <a:r>
                        <a:rPr lang="en-US" altLang="zh-CN" sz="2400" dirty="0"/>
                        <a:t>MUST</a:t>
                      </a:r>
                      <a:endParaRPr lang="zh-CN" altLang="en-US" sz="2400" dirty="0"/>
                    </a:p>
                  </a:txBody>
                  <a:tcPr anchor="ctr"/>
                </a:tc>
                <a:extLst>
                  <a:ext uri="{0D108BD9-81ED-4DB2-BD59-A6C34878D82A}">
                    <a16:rowId xmlns:a16="http://schemas.microsoft.com/office/drawing/2014/main" val="3688812620"/>
                  </a:ext>
                </a:extLst>
              </a:tr>
              <a:tr h="514351">
                <a:tc>
                  <a:txBody>
                    <a:bodyPr/>
                    <a:lstStyle/>
                    <a:p>
                      <a:pPr algn="ctr"/>
                      <a:r>
                        <a:rPr lang="en-US" altLang="zh-CN" sz="2400" dirty="0" err="1">
                          <a:latin typeface="Times New Roman" panose="02020603050405020304" pitchFamily="18" charset="0"/>
                          <a:cs typeface="Times New Roman" panose="02020603050405020304" pitchFamily="18" charset="0"/>
                        </a:rPr>
                        <a:t>n</a:t>
                      </a:r>
                      <a:r>
                        <a:rPr lang="en-US" altLang="zh-CN" sz="2400" baseline="-25000" dirty="0" err="1">
                          <a:latin typeface="Times New Roman" panose="02020603050405020304" pitchFamily="18" charset="0"/>
                          <a:cs typeface="Times New Roman" panose="02020603050405020304" pitchFamily="18" charset="0"/>
                        </a:rPr>
                        <a:t>void</a:t>
                      </a:r>
                      <a:endParaRPr lang="zh-CN" altLang="en-US" sz="2400" baseline="-250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0.012</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1.0</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a:latin typeface="Times New Roman" panose="02020603050405020304" pitchFamily="18" charset="0"/>
                          <a:cs typeface="Times New Roman" panose="02020603050405020304" pitchFamily="18" charset="0"/>
                        </a:rPr>
                        <a:t>8.0</a:t>
                      </a:r>
                      <a:endParaRPr lang="zh-CN" alt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267996945"/>
                  </a:ext>
                </a:extLst>
              </a:tr>
            </a:tbl>
          </a:graphicData>
        </a:graphic>
      </p:graphicFrame>
      <p:pic>
        <p:nvPicPr>
          <p:cNvPr id="6" name="图片 5">
            <a:extLst>
              <a:ext uri="{FF2B5EF4-FFF2-40B4-BE49-F238E27FC236}">
                <a16:creationId xmlns:a16="http://schemas.microsoft.com/office/drawing/2014/main" id="{1A7844D0-3076-4A45-29FC-14CA2BBD2E5E}"/>
              </a:ext>
            </a:extLst>
          </p:cNvPr>
          <p:cNvPicPr>
            <a:picLocks noChangeAspect="1"/>
          </p:cNvPicPr>
          <p:nvPr/>
        </p:nvPicPr>
        <p:blipFill>
          <a:blip r:embed="rId4"/>
          <a:stretch>
            <a:fillRect/>
          </a:stretch>
        </p:blipFill>
        <p:spPr>
          <a:xfrm>
            <a:off x="2173832" y="2117272"/>
            <a:ext cx="3267075" cy="885825"/>
          </a:xfrm>
          <a:prstGeom prst="rect">
            <a:avLst/>
          </a:prstGeom>
        </p:spPr>
      </p:pic>
    </p:spTree>
    <p:extLst>
      <p:ext uri="{BB962C8B-B14F-4D97-AF65-F5344CB8AC3E}">
        <p14:creationId xmlns:p14="http://schemas.microsoft.com/office/powerpoint/2010/main" val="339460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169FD-77FA-98CF-93BF-CED262395C5E}"/>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C5737C03-B3B4-F7F6-C250-CF3C6A4652FE}"/>
              </a:ext>
            </a:extLst>
          </p:cNvPr>
          <p:cNvSpPr>
            <a:spLocks noGrp="1"/>
          </p:cNvSpPr>
          <p:nvPr>
            <p:ph idx="1"/>
          </p:nvPr>
        </p:nvSpPr>
        <p:spPr>
          <a:xfrm>
            <a:off x="838200" y="1448036"/>
            <a:ext cx="10368643" cy="5044839"/>
          </a:xfrm>
        </p:spPr>
        <p:txBody>
          <a:bodyPr>
            <a:normAutofit/>
          </a:bodyPr>
          <a:lstStyle/>
          <a:p>
            <a:r>
              <a:rPr lang="en-US" altLang="zh-CN" dirty="0"/>
              <a:t>Void lensing is a probe to test gravity;</a:t>
            </a:r>
          </a:p>
          <a:p>
            <a:r>
              <a:rPr lang="en-US" altLang="zh-CN" dirty="0"/>
              <a:t>We present a pipeline to measure the lensing signals from simulation, which can be utilized in Modified Gravity studies;</a:t>
            </a:r>
          </a:p>
          <a:p>
            <a:r>
              <a:rPr lang="en-US" altLang="zh-CN" dirty="0"/>
              <a:t>In CG gravity, the effects due to the change of the deflection angle is negligible;</a:t>
            </a:r>
          </a:p>
          <a:p>
            <a:r>
              <a:rPr lang="en-US" altLang="zh-CN" dirty="0"/>
              <a:t>Next generation survey is possible to distinguish CG from GR.</a:t>
            </a:r>
            <a:endParaRPr lang="zh-CN" altLang="en-US" dirty="0"/>
          </a:p>
        </p:txBody>
      </p:sp>
      <p:sp>
        <p:nvSpPr>
          <p:cNvPr id="4" name="灯片编号占位符 3">
            <a:extLst>
              <a:ext uri="{FF2B5EF4-FFF2-40B4-BE49-F238E27FC236}">
                <a16:creationId xmlns:a16="http://schemas.microsoft.com/office/drawing/2014/main" id="{A7073F41-6719-6358-844E-2B8909BE4C32}"/>
              </a:ext>
            </a:extLst>
          </p:cNvPr>
          <p:cNvSpPr>
            <a:spLocks noGrp="1"/>
          </p:cNvSpPr>
          <p:nvPr>
            <p:ph type="sldNum" sz="quarter" idx="12"/>
          </p:nvPr>
        </p:nvSpPr>
        <p:spPr/>
        <p:txBody>
          <a:bodyPr/>
          <a:lstStyle/>
          <a:p>
            <a:fld id="{4F31F165-51B7-4FDA-9556-192685FF9377}" type="slidenum">
              <a:rPr lang="zh-CN" altLang="en-US" smtClean="0"/>
              <a:t>17</a:t>
            </a:fld>
            <a:endParaRPr lang="zh-CN" altLang="en-US"/>
          </a:p>
        </p:txBody>
      </p:sp>
    </p:spTree>
    <p:extLst>
      <p:ext uri="{BB962C8B-B14F-4D97-AF65-F5344CB8AC3E}">
        <p14:creationId xmlns:p14="http://schemas.microsoft.com/office/powerpoint/2010/main" val="427326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18F506-80E1-1E4B-5C52-72B3CC78934A}"/>
              </a:ext>
            </a:extLst>
          </p:cNvPr>
          <p:cNvSpPr>
            <a:spLocks noGrp="1"/>
          </p:cNvSpPr>
          <p:nvPr>
            <p:ph type="ctrTitle"/>
          </p:nvPr>
        </p:nvSpPr>
        <p:spPr/>
        <p:txBody>
          <a:bodyPr/>
          <a:lstStyle/>
          <a:p>
            <a:r>
              <a:rPr lang="en-US" altLang="zh-CN" dirty="0"/>
              <a:t>Thanks!</a:t>
            </a:r>
            <a:endParaRPr lang="zh-CN" altLang="en-US" dirty="0"/>
          </a:p>
        </p:txBody>
      </p:sp>
      <p:sp>
        <p:nvSpPr>
          <p:cNvPr id="3" name="副标题 2">
            <a:extLst>
              <a:ext uri="{FF2B5EF4-FFF2-40B4-BE49-F238E27FC236}">
                <a16:creationId xmlns:a16="http://schemas.microsoft.com/office/drawing/2014/main" id="{C906BDE6-5365-F3B0-C7BD-33B91AB42BE1}"/>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435325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C8D03-D194-1ED2-820E-4493A24C213C}"/>
              </a:ext>
            </a:extLst>
          </p:cNvPr>
          <p:cNvSpPr>
            <a:spLocks noGrp="1"/>
          </p:cNvSpPr>
          <p:nvPr>
            <p:ph type="title"/>
          </p:nvPr>
        </p:nvSpPr>
        <p:spPr/>
        <p:txBody>
          <a:bodyPr/>
          <a:lstStyle/>
          <a:p>
            <a:r>
              <a:rPr lang="en-US" altLang="zh-CN" dirty="0"/>
              <a:t>Cubic </a:t>
            </a:r>
            <a:r>
              <a:rPr lang="en-US" altLang="zh-CN" dirty="0" err="1"/>
              <a:t>Galileon</a:t>
            </a:r>
            <a:r>
              <a:rPr lang="en-US" altLang="zh-CN" dirty="0"/>
              <a:t> Gravity</a:t>
            </a:r>
            <a:endParaRPr lang="zh-CN" altLang="en-US" dirty="0"/>
          </a:p>
        </p:txBody>
      </p:sp>
      <p:sp>
        <p:nvSpPr>
          <p:cNvPr id="3" name="内容占位符 2">
            <a:extLst>
              <a:ext uri="{FF2B5EF4-FFF2-40B4-BE49-F238E27FC236}">
                <a16:creationId xmlns:a16="http://schemas.microsoft.com/office/drawing/2014/main" id="{474D04DB-5D0F-700F-DE1F-B24B60377D71}"/>
              </a:ext>
            </a:extLst>
          </p:cNvPr>
          <p:cNvSpPr>
            <a:spLocks noGrp="1"/>
          </p:cNvSpPr>
          <p:nvPr>
            <p:ph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CBB7288-A167-6CE1-D7FC-29E1FB9E6E34}"/>
              </a:ext>
            </a:extLst>
          </p:cNvPr>
          <p:cNvSpPr>
            <a:spLocks noGrp="1"/>
          </p:cNvSpPr>
          <p:nvPr>
            <p:ph type="sldNum" sz="quarter" idx="12"/>
          </p:nvPr>
        </p:nvSpPr>
        <p:spPr/>
        <p:txBody>
          <a:bodyPr/>
          <a:lstStyle/>
          <a:p>
            <a:fld id="{4F31F165-51B7-4FDA-9556-192685FF9377}" type="slidenum">
              <a:rPr lang="zh-CN" altLang="en-US" smtClean="0"/>
              <a:t>19</a:t>
            </a:fld>
            <a:endParaRPr lang="zh-CN" altLang="en-US"/>
          </a:p>
        </p:txBody>
      </p:sp>
      <p:pic>
        <p:nvPicPr>
          <p:cNvPr id="6" name="图片 5">
            <a:extLst>
              <a:ext uri="{FF2B5EF4-FFF2-40B4-BE49-F238E27FC236}">
                <a16:creationId xmlns:a16="http://schemas.microsoft.com/office/drawing/2014/main" id="{4D7B6B4E-D833-DCE9-31F5-9218936E1EA4}"/>
              </a:ext>
            </a:extLst>
          </p:cNvPr>
          <p:cNvPicPr>
            <a:picLocks noChangeAspect="1"/>
          </p:cNvPicPr>
          <p:nvPr/>
        </p:nvPicPr>
        <p:blipFill>
          <a:blip r:embed="rId2"/>
          <a:stretch>
            <a:fillRect/>
          </a:stretch>
        </p:blipFill>
        <p:spPr>
          <a:xfrm>
            <a:off x="776968" y="1585688"/>
            <a:ext cx="5406118" cy="1187912"/>
          </a:xfrm>
          <a:prstGeom prst="rect">
            <a:avLst/>
          </a:prstGeom>
        </p:spPr>
      </p:pic>
      <p:pic>
        <p:nvPicPr>
          <p:cNvPr id="8" name="图片 7">
            <a:extLst>
              <a:ext uri="{FF2B5EF4-FFF2-40B4-BE49-F238E27FC236}">
                <a16:creationId xmlns:a16="http://schemas.microsoft.com/office/drawing/2014/main" id="{D2326981-AD17-2139-9A71-E776671700D9}"/>
              </a:ext>
            </a:extLst>
          </p:cNvPr>
          <p:cNvPicPr>
            <a:picLocks noChangeAspect="1"/>
          </p:cNvPicPr>
          <p:nvPr/>
        </p:nvPicPr>
        <p:blipFill>
          <a:blip r:embed="rId3"/>
          <a:stretch>
            <a:fillRect/>
          </a:stretch>
        </p:blipFill>
        <p:spPr>
          <a:xfrm>
            <a:off x="985157" y="3154859"/>
            <a:ext cx="4849586" cy="1403306"/>
          </a:xfrm>
          <a:prstGeom prst="rect">
            <a:avLst/>
          </a:prstGeom>
        </p:spPr>
      </p:pic>
      <p:pic>
        <p:nvPicPr>
          <p:cNvPr id="10" name="图片 9">
            <a:extLst>
              <a:ext uri="{FF2B5EF4-FFF2-40B4-BE49-F238E27FC236}">
                <a16:creationId xmlns:a16="http://schemas.microsoft.com/office/drawing/2014/main" id="{D590CED0-3BA1-5ADB-A811-1FFFB9A370FC}"/>
              </a:ext>
            </a:extLst>
          </p:cNvPr>
          <p:cNvPicPr>
            <a:picLocks noChangeAspect="1"/>
          </p:cNvPicPr>
          <p:nvPr/>
        </p:nvPicPr>
        <p:blipFill>
          <a:blip r:embed="rId4"/>
          <a:stretch>
            <a:fillRect/>
          </a:stretch>
        </p:blipFill>
        <p:spPr>
          <a:xfrm>
            <a:off x="491217" y="4573226"/>
            <a:ext cx="5837465" cy="732395"/>
          </a:xfrm>
          <a:prstGeom prst="rect">
            <a:avLst/>
          </a:prstGeom>
        </p:spPr>
      </p:pic>
      <p:pic>
        <p:nvPicPr>
          <p:cNvPr id="12" name="图片 11">
            <a:extLst>
              <a:ext uri="{FF2B5EF4-FFF2-40B4-BE49-F238E27FC236}">
                <a16:creationId xmlns:a16="http://schemas.microsoft.com/office/drawing/2014/main" id="{24E559D0-89D8-5A97-B6E8-1556E216DB61}"/>
              </a:ext>
            </a:extLst>
          </p:cNvPr>
          <p:cNvPicPr>
            <a:picLocks noChangeAspect="1"/>
          </p:cNvPicPr>
          <p:nvPr/>
        </p:nvPicPr>
        <p:blipFill>
          <a:blip r:embed="rId5"/>
          <a:stretch>
            <a:fillRect/>
          </a:stretch>
        </p:blipFill>
        <p:spPr>
          <a:xfrm>
            <a:off x="7049262" y="2064121"/>
            <a:ext cx="4741487" cy="3946749"/>
          </a:xfrm>
          <a:prstGeom prst="rect">
            <a:avLst/>
          </a:prstGeom>
        </p:spPr>
      </p:pic>
      <p:sp>
        <p:nvSpPr>
          <p:cNvPr id="13" name="文本框 12">
            <a:extLst>
              <a:ext uri="{FF2B5EF4-FFF2-40B4-BE49-F238E27FC236}">
                <a16:creationId xmlns:a16="http://schemas.microsoft.com/office/drawing/2014/main" id="{2847E71A-8A94-5050-CD67-19184D0111ED}"/>
              </a:ext>
            </a:extLst>
          </p:cNvPr>
          <p:cNvSpPr txBox="1"/>
          <p:nvPr/>
        </p:nvSpPr>
        <p:spPr>
          <a:xfrm>
            <a:off x="8240484" y="6031210"/>
            <a:ext cx="254181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Zhang et al. (2020)</a:t>
            </a:r>
            <a:endParaRPr lang="zh-CN" altLang="en-US" sz="2400" dirty="0">
              <a:latin typeface="Times New Roman" panose="02020603050405020304" pitchFamily="18" charset="0"/>
              <a:cs typeface="Times New Roman" panose="02020603050405020304" pitchFamily="18" charset="0"/>
            </a:endParaRPr>
          </a:p>
        </p:txBody>
      </p:sp>
      <p:pic>
        <p:nvPicPr>
          <p:cNvPr id="14" name="Picture 7">
            <a:extLst>
              <a:ext uri="{FF2B5EF4-FFF2-40B4-BE49-F238E27FC236}">
                <a16:creationId xmlns:a16="http://schemas.microsoft.com/office/drawing/2014/main" id="{5C676313-0555-A935-EF3F-22BE9A877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3932" y="1260626"/>
            <a:ext cx="3352145" cy="6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0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C5E159-042F-57F5-6BCC-A5BD99426648}"/>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2097AF38-9798-72B7-2C7F-66765B9D0A5A}"/>
              </a:ext>
            </a:extLst>
          </p:cNvPr>
          <p:cNvSpPr>
            <a:spLocks noGrp="1"/>
          </p:cNvSpPr>
          <p:nvPr>
            <p:ph idx="1"/>
          </p:nvPr>
        </p:nvSpPr>
        <p:spPr>
          <a:xfrm>
            <a:off x="838200" y="1448036"/>
            <a:ext cx="10515600" cy="4908313"/>
          </a:xfrm>
        </p:spPr>
        <p:txBody>
          <a:bodyPr>
            <a:normAutofit/>
          </a:bodyPr>
          <a:lstStyle/>
          <a:p>
            <a:r>
              <a:rPr lang="en-US" altLang="zh-CN" dirty="0"/>
              <a:t>Background</a:t>
            </a:r>
          </a:p>
          <a:p>
            <a:r>
              <a:rPr lang="en-US" altLang="zh-CN" dirty="0"/>
              <a:t>Theory: functions, void profile and calculation</a:t>
            </a:r>
          </a:p>
          <a:p>
            <a:r>
              <a:rPr lang="en-US" altLang="zh-CN" dirty="0"/>
              <a:t>Ray-tracing: method and results</a:t>
            </a:r>
          </a:p>
          <a:p>
            <a:r>
              <a:rPr lang="en-US" altLang="zh-CN" dirty="0"/>
              <a:t>Capability of testing gravity</a:t>
            </a:r>
          </a:p>
          <a:p>
            <a:r>
              <a:rPr lang="en-US" altLang="zh-CN" dirty="0"/>
              <a:t>Summary</a:t>
            </a:r>
          </a:p>
          <a:p>
            <a:endParaRPr lang="zh-CN" altLang="en-US" dirty="0"/>
          </a:p>
        </p:txBody>
      </p:sp>
      <p:sp>
        <p:nvSpPr>
          <p:cNvPr id="4" name="灯片编号占位符 3">
            <a:extLst>
              <a:ext uri="{FF2B5EF4-FFF2-40B4-BE49-F238E27FC236}">
                <a16:creationId xmlns:a16="http://schemas.microsoft.com/office/drawing/2014/main" id="{72635EEB-0084-65ED-2E55-0850E7A83639}"/>
              </a:ext>
            </a:extLst>
          </p:cNvPr>
          <p:cNvSpPr>
            <a:spLocks noGrp="1"/>
          </p:cNvSpPr>
          <p:nvPr>
            <p:ph type="sldNum" sz="quarter" idx="12"/>
          </p:nvPr>
        </p:nvSpPr>
        <p:spPr/>
        <p:txBody>
          <a:bodyPr/>
          <a:lstStyle/>
          <a:p>
            <a:fld id="{4F31F165-51B7-4FDA-9556-192685FF9377}" type="slidenum">
              <a:rPr lang="zh-CN" altLang="en-US" smtClean="0"/>
              <a:t>2</a:t>
            </a:fld>
            <a:endParaRPr lang="zh-CN" altLang="en-US"/>
          </a:p>
        </p:txBody>
      </p:sp>
    </p:spTree>
    <p:extLst>
      <p:ext uri="{BB962C8B-B14F-4D97-AF65-F5344CB8AC3E}">
        <p14:creationId xmlns:p14="http://schemas.microsoft.com/office/powerpoint/2010/main" val="10169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8B7B91-C0A3-0890-2FFC-C0DC8F14F0FF}"/>
              </a:ext>
            </a:extLst>
          </p:cNvPr>
          <p:cNvSpPr>
            <a:spLocks noGrp="1"/>
          </p:cNvSpPr>
          <p:nvPr>
            <p:ph type="title"/>
          </p:nvPr>
        </p:nvSpPr>
        <p:spPr/>
        <p:txBody>
          <a:bodyPr/>
          <a:lstStyle/>
          <a:p>
            <a:r>
              <a:rPr lang="en-US" altLang="zh-CN" dirty="0"/>
              <a:t>Void finder</a:t>
            </a:r>
            <a:endParaRPr lang="zh-CN" altLang="en-US" dirty="0"/>
          </a:p>
        </p:txBody>
      </p:sp>
      <p:sp>
        <p:nvSpPr>
          <p:cNvPr id="4" name="灯片编号占位符 3">
            <a:extLst>
              <a:ext uri="{FF2B5EF4-FFF2-40B4-BE49-F238E27FC236}">
                <a16:creationId xmlns:a16="http://schemas.microsoft.com/office/drawing/2014/main" id="{9921391B-710A-192B-D46A-0D5F6DEF371F}"/>
              </a:ext>
            </a:extLst>
          </p:cNvPr>
          <p:cNvSpPr>
            <a:spLocks noGrp="1"/>
          </p:cNvSpPr>
          <p:nvPr>
            <p:ph type="sldNum" sz="quarter" idx="12"/>
          </p:nvPr>
        </p:nvSpPr>
        <p:spPr/>
        <p:txBody>
          <a:bodyPr/>
          <a:lstStyle/>
          <a:p>
            <a:fld id="{4F31F165-51B7-4FDA-9556-192685FF9377}" type="slidenum">
              <a:rPr lang="zh-CN" altLang="en-US" smtClean="0"/>
              <a:t>20</a:t>
            </a:fld>
            <a:endParaRPr lang="zh-CN" altLang="en-US"/>
          </a:p>
        </p:txBody>
      </p:sp>
      <p:sp>
        <p:nvSpPr>
          <p:cNvPr id="5" name="内容占位符 2">
            <a:extLst>
              <a:ext uri="{FF2B5EF4-FFF2-40B4-BE49-F238E27FC236}">
                <a16:creationId xmlns:a16="http://schemas.microsoft.com/office/drawing/2014/main" id="{07763970-A188-85ED-C8C7-1E6FA70E9FB8}"/>
              </a:ext>
            </a:extLst>
          </p:cNvPr>
          <p:cNvSpPr>
            <a:spLocks noGrp="1"/>
          </p:cNvSpPr>
          <p:nvPr>
            <p:ph idx="1"/>
          </p:nvPr>
        </p:nvSpPr>
        <p:spPr>
          <a:xfrm>
            <a:off x="838200" y="1466397"/>
            <a:ext cx="10515600" cy="4351338"/>
          </a:xfrm>
        </p:spPr>
        <p:txBody>
          <a:bodyPr/>
          <a:lstStyle/>
          <a:p>
            <a:pPr>
              <a:lnSpc>
                <a:spcPct val="15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DIVE: Delaunay </a:t>
            </a:r>
            <a:r>
              <a:rPr lang="en-US" altLang="zh-CN" dirty="0" err="1">
                <a:latin typeface="Times New Roman" panose="02020603050405020304" pitchFamily="18" charset="0"/>
                <a:ea typeface="宋体" panose="02010600030101010101" pitchFamily="2" charset="-122"/>
                <a:cs typeface="Times New Roman" panose="02020603050405020304" pitchFamily="18" charset="0"/>
              </a:rPr>
              <a:t>TrIangulation</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a:latin typeface="Times New Roman" panose="02020603050405020304" pitchFamily="18" charset="0"/>
                <a:ea typeface="宋体" panose="02010600030101010101" pitchFamily="2" charset="-122"/>
                <a:cs typeface="Times New Roman" panose="02020603050405020304" pitchFamily="18" charset="0"/>
              </a:rPr>
              <a:t>Void finder</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C16A5E96-DE6D-2DF1-542B-2AE734575B7C}"/>
              </a:ext>
            </a:extLst>
          </p:cNvPr>
          <p:cNvPicPr>
            <a:picLocks noChangeAspect="1"/>
          </p:cNvPicPr>
          <p:nvPr/>
        </p:nvPicPr>
        <p:blipFill>
          <a:blip r:embed="rId2"/>
          <a:stretch>
            <a:fillRect/>
          </a:stretch>
        </p:blipFill>
        <p:spPr>
          <a:xfrm>
            <a:off x="1077128" y="2879454"/>
            <a:ext cx="5255532" cy="2822123"/>
          </a:xfrm>
          <a:prstGeom prst="rect">
            <a:avLst/>
          </a:prstGeom>
        </p:spPr>
      </p:pic>
      <p:pic>
        <p:nvPicPr>
          <p:cNvPr id="7" name="图片 6">
            <a:extLst>
              <a:ext uri="{FF2B5EF4-FFF2-40B4-BE49-F238E27FC236}">
                <a16:creationId xmlns:a16="http://schemas.microsoft.com/office/drawing/2014/main" id="{9A710393-E603-3F02-4ACE-06066DD10F45}"/>
              </a:ext>
            </a:extLst>
          </p:cNvPr>
          <p:cNvPicPr>
            <a:picLocks noChangeAspect="1"/>
          </p:cNvPicPr>
          <p:nvPr/>
        </p:nvPicPr>
        <p:blipFill>
          <a:blip r:embed="rId3"/>
          <a:stretch>
            <a:fillRect/>
          </a:stretch>
        </p:blipFill>
        <p:spPr>
          <a:xfrm>
            <a:off x="6884831" y="2608871"/>
            <a:ext cx="4611824" cy="3478172"/>
          </a:xfrm>
          <a:prstGeom prst="rect">
            <a:avLst/>
          </a:prstGeom>
        </p:spPr>
      </p:pic>
    </p:spTree>
    <p:extLst>
      <p:ext uri="{BB962C8B-B14F-4D97-AF65-F5344CB8AC3E}">
        <p14:creationId xmlns:p14="http://schemas.microsoft.com/office/powerpoint/2010/main" val="250080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C939D7-9AE5-3C22-3310-B9C96658944D}"/>
              </a:ext>
            </a:extLst>
          </p:cNvPr>
          <p:cNvSpPr>
            <a:spLocks noGrp="1"/>
          </p:cNvSpPr>
          <p:nvPr>
            <p:ph type="title"/>
          </p:nvPr>
        </p:nvSpPr>
        <p:spPr/>
        <p:txBody>
          <a:bodyPr/>
          <a:lstStyle/>
          <a:p>
            <a:r>
              <a:rPr lang="en-US" altLang="zh-CN" dirty="0"/>
              <a:t>Ray-tracing: Void catalog</a:t>
            </a:r>
            <a:endParaRPr lang="zh-CN" altLang="en-US" dirty="0"/>
          </a:p>
        </p:txBody>
      </p:sp>
      <p:sp>
        <p:nvSpPr>
          <p:cNvPr id="3" name="内容占位符 2">
            <a:extLst>
              <a:ext uri="{FF2B5EF4-FFF2-40B4-BE49-F238E27FC236}">
                <a16:creationId xmlns:a16="http://schemas.microsoft.com/office/drawing/2014/main" id="{6DBBD2F5-7AA5-64AB-E18B-5300DE99D81B}"/>
              </a:ext>
            </a:extLst>
          </p:cNvPr>
          <p:cNvSpPr>
            <a:spLocks noGrp="1"/>
          </p:cNvSpPr>
          <p:nvPr>
            <p:ph idx="1"/>
          </p:nvPr>
        </p:nvSpPr>
        <p:spPr/>
        <p:txBody>
          <a:bodyPr/>
          <a:lstStyle/>
          <a:p>
            <a:r>
              <a:rPr lang="en-US" altLang="zh-CN" dirty="0"/>
              <a:t>N-body simulation again</a:t>
            </a:r>
          </a:p>
          <a:p>
            <a:r>
              <a:rPr lang="en-US" altLang="zh-CN" dirty="0"/>
              <a:t>Void finder: DIVE (Zhao et al. 2016) GR: 6732 CG: 6724</a:t>
            </a:r>
          </a:p>
          <a:p>
            <a:endParaRPr lang="zh-CN" altLang="en-US" dirty="0"/>
          </a:p>
        </p:txBody>
      </p:sp>
      <p:sp>
        <p:nvSpPr>
          <p:cNvPr id="4" name="灯片编号占位符 3">
            <a:extLst>
              <a:ext uri="{FF2B5EF4-FFF2-40B4-BE49-F238E27FC236}">
                <a16:creationId xmlns:a16="http://schemas.microsoft.com/office/drawing/2014/main" id="{244CE8A2-5DC3-5A64-C3EB-13F8F0D84996}"/>
              </a:ext>
            </a:extLst>
          </p:cNvPr>
          <p:cNvSpPr>
            <a:spLocks noGrp="1"/>
          </p:cNvSpPr>
          <p:nvPr>
            <p:ph type="sldNum" sz="quarter" idx="12"/>
          </p:nvPr>
        </p:nvSpPr>
        <p:spPr/>
        <p:txBody>
          <a:bodyPr/>
          <a:lstStyle/>
          <a:p>
            <a:fld id="{4F31F165-51B7-4FDA-9556-192685FF9377}" type="slidenum">
              <a:rPr lang="zh-CN" altLang="en-US" smtClean="0"/>
              <a:t>21</a:t>
            </a:fld>
            <a:endParaRPr lang="zh-CN" altLang="en-US"/>
          </a:p>
        </p:txBody>
      </p:sp>
      <p:pic>
        <p:nvPicPr>
          <p:cNvPr id="7" name="图片 6">
            <a:extLst>
              <a:ext uri="{FF2B5EF4-FFF2-40B4-BE49-F238E27FC236}">
                <a16:creationId xmlns:a16="http://schemas.microsoft.com/office/drawing/2014/main" id="{80D8BD44-29D8-4338-7A82-74CA09BAB128}"/>
              </a:ext>
            </a:extLst>
          </p:cNvPr>
          <p:cNvPicPr>
            <a:picLocks noChangeAspect="1"/>
          </p:cNvPicPr>
          <p:nvPr/>
        </p:nvPicPr>
        <p:blipFill>
          <a:blip r:embed="rId2"/>
          <a:stretch>
            <a:fillRect/>
          </a:stretch>
        </p:blipFill>
        <p:spPr>
          <a:xfrm>
            <a:off x="3222172" y="2982455"/>
            <a:ext cx="4807109" cy="3600000"/>
          </a:xfrm>
          <a:prstGeom prst="rect">
            <a:avLst/>
          </a:prstGeom>
        </p:spPr>
      </p:pic>
    </p:spTree>
    <p:extLst>
      <p:ext uri="{BB962C8B-B14F-4D97-AF65-F5344CB8AC3E}">
        <p14:creationId xmlns:p14="http://schemas.microsoft.com/office/powerpoint/2010/main" val="1530022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73F0A6-8A8A-55C9-7D0A-3B58DB0542A9}"/>
              </a:ext>
            </a:extLst>
          </p:cNvPr>
          <p:cNvSpPr>
            <a:spLocks noGrp="1"/>
          </p:cNvSpPr>
          <p:nvPr>
            <p:ph type="title"/>
          </p:nvPr>
        </p:nvSpPr>
        <p:spPr/>
        <p:txBody>
          <a:bodyPr/>
          <a:lstStyle/>
          <a:p>
            <a:r>
              <a:rPr lang="en-US" altLang="zh-CN" dirty="0"/>
              <a:t>N-body simulation and ray-tracing</a:t>
            </a:r>
            <a:endParaRPr lang="zh-CN" altLang="en-US" dirty="0"/>
          </a:p>
        </p:txBody>
      </p:sp>
      <p:sp>
        <p:nvSpPr>
          <p:cNvPr id="3" name="内容占位符 2">
            <a:extLst>
              <a:ext uri="{FF2B5EF4-FFF2-40B4-BE49-F238E27FC236}">
                <a16:creationId xmlns:a16="http://schemas.microsoft.com/office/drawing/2014/main" id="{769ABA8E-BF81-2FC6-2A1A-D3B29F700C47}"/>
              </a:ext>
            </a:extLst>
          </p:cNvPr>
          <p:cNvSpPr>
            <a:spLocks noGrp="1"/>
          </p:cNvSpPr>
          <p:nvPr>
            <p:ph idx="1"/>
          </p:nvPr>
        </p:nvSpPr>
        <p:spPr/>
        <p:txBody>
          <a:bodyPr/>
          <a:lstStyle/>
          <a:p>
            <a:r>
              <a:rPr lang="en-US" altLang="zh-CN" dirty="0" err="1"/>
              <a:t>Lightcone</a:t>
            </a:r>
            <a:endParaRPr lang="zh-CN" altLang="en-US" dirty="0"/>
          </a:p>
        </p:txBody>
      </p:sp>
      <p:sp>
        <p:nvSpPr>
          <p:cNvPr id="4" name="灯片编号占位符 3">
            <a:extLst>
              <a:ext uri="{FF2B5EF4-FFF2-40B4-BE49-F238E27FC236}">
                <a16:creationId xmlns:a16="http://schemas.microsoft.com/office/drawing/2014/main" id="{34D8A17C-CF99-B097-6E87-E9794EA8752E}"/>
              </a:ext>
            </a:extLst>
          </p:cNvPr>
          <p:cNvSpPr>
            <a:spLocks noGrp="1"/>
          </p:cNvSpPr>
          <p:nvPr>
            <p:ph type="sldNum" sz="quarter" idx="12"/>
          </p:nvPr>
        </p:nvSpPr>
        <p:spPr/>
        <p:txBody>
          <a:bodyPr/>
          <a:lstStyle/>
          <a:p>
            <a:fld id="{4F31F165-51B7-4FDA-9556-192685FF9377}" type="slidenum">
              <a:rPr lang="zh-CN" altLang="en-US" smtClean="0"/>
              <a:t>22</a:t>
            </a:fld>
            <a:endParaRPr lang="zh-CN" altLang="en-US"/>
          </a:p>
        </p:txBody>
      </p:sp>
      <p:pic>
        <p:nvPicPr>
          <p:cNvPr id="6" name="图片 5">
            <a:extLst>
              <a:ext uri="{FF2B5EF4-FFF2-40B4-BE49-F238E27FC236}">
                <a16:creationId xmlns:a16="http://schemas.microsoft.com/office/drawing/2014/main" id="{C5ADB5A1-95DD-78A3-2290-4B551899DA4E}"/>
              </a:ext>
            </a:extLst>
          </p:cNvPr>
          <p:cNvPicPr>
            <a:picLocks noChangeAspect="1"/>
          </p:cNvPicPr>
          <p:nvPr/>
        </p:nvPicPr>
        <p:blipFill>
          <a:blip r:embed="rId3"/>
          <a:stretch>
            <a:fillRect/>
          </a:stretch>
        </p:blipFill>
        <p:spPr>
          <a:xfrm>
            <a:off x="0" y="2516918"/>
            <a:ext cx="12192000" cy="3385871"/>
          </a:xfrm>
          <a:prstGeom prst="rect">
            <a:avLst/>
          </a:prstGeom>
        </p:spPr>
      </p:pic>
    </p:spTree>
    <p:extLst>
      <p:ext uri="{BB962C8B-B14F-4D97-AF65-F5344CB8AC3E}">
        <p14:creationId xmlns:p14="http://schemas.microsoft.com/office/powerpoint/2010/main" val="133192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CC43AC-804C-FDD1-30A1-D93752FEC990}"/>
              </a:ext>
            </a:extLst>
          </p:cNvPr>
          <p:cNvSpPr>
            <a:spLocks noGrp="1"/>
          </p:cNvSpPr>
          <p:nvPr>
            <p:ph type="title"/>
          </p:nvPr>
        </p:nvSpPr>
        <p:spPr/>
        <p:txBody>
          <a:bodyPr>
            <a:normAutofit/>
          </a:bodyPr>
          <a:lstStyle/>
          <a:p>
            <a:r>
              <a:rPr lang="en-US" altLang="zh-CN" dirty="0"/>
              <a:t>Test of ray-tracing results</a:t>
            </a:r>
            <a:endParaRPr lang="zh-CN" altLang="en-US" dirty="0"/>
          </a:p>
        </p:txBody>
      </p:sp>
      <p:sp>
        <p:nvSpPr>
          <p:cNvPr id="3" name="内容占位符 2">
            <a:extLst>
              <a:ext uri="{FF2B5EF4-FFF2-40B4-BE49-F238E27FC236}">
                <a16:creationId xmlns:a16="http://schemas.microsoft.com/office/drawing/2014/main" id="{9580D5C5-3D9A-53A6-EF9F-486D41EA2972}"/>
              </a:ext>
            </a:extLst>
          </p:cNvPr>
          <p:cNvSpPr>
            <a:spLocks noGrp="1"/>
          </p:cNvSpPr>
          <p:nvPr>
            <p:ph idx="1"/>
          </p:nvPr>
        </p:nvSpPr>
        <p:spPr/>
        <p:txBody>
          <a:bodyPr/>
          <a:lstStyle/>
          <a:p>
            <a:r>
              <a:rPr lang="en-US" altLang="zh-CN" dirty="0"/>
              <a:t>Test for ray-tracing method: </a:t>
            </a:r>
            <a:r>
              <a:rPr lang="en-US" altLang="zh-CN" dirty="0" err="1"/>
              <a:t>ΛCDM</a:t>
            </a:r>
            <a:r>
              <a:rPr lang="en-US" altLang="zh-CN" dirty="0"/>
              <a:t> case</a:t>
            </a:r>
            <a:endParaRPr lang="zh-CN" altLang="en-US" dirty="0"/>
          </a:p>
        </p:txBody>
      </p:sp>
      <p:sp>
        <p:nvSpPr>
          <p:cNvPr id="4" name="灯片编号占位符 3">
            <a:extLst>
              <a:ext uri="{FF2B5EF4-FFF2-40B4-BE49-F238E27FC236}">
                <a16:creationId xmlns:a16="http://schemas.microsoft.com/office/drawing/2014/main" id="{DE6248F9-EB06-F545-A631-29B946571712}"/>
              </a:ext>
            </a:extLst>
          </p:cNvPr>
          <p:cNvSpPr>
            <a:spLocks noGrp="1"/>
          </p:cNvSpPr>
          <p:nvPr>
            <p:ph type="sldNum" sz="quarter" idx="12"/>
          </p:nvPr>
        </p:nvSpPr>
        <p:spPr/>
        <p:txBody>
          <a:bodyPr/>
          <a:lstStyle/>
          <a:p>
            <a:fld id="{4F31F165-51B7-4FDA-9556-192685FF9377}" type="slidenum">
              <a:rPr lang="zh-CN" altLang="en-US" smtClean="0"/>
              <a:t>23</a:t>
            </a:fld>
            <a:endParaRPr lang="zh-CN" altLang="en-US"/>
          </a:p>
        </p:txBody>
      </p:sp>
      <p:pic>
        <p:nvPicPr>
          <p:cNvPr id="8194" name="Picture 2">
            <a:extLst>
              <a:ext uri="{FF2B5EF4-FFF2-40B4-BE49-F238E27FC236}">
                <a16:creationId xmlns:a16="http://schemas.microsoft.com/office/drawing/2014/main" id="{789645F4-496A-71A3-0243-CA97E082B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26042"/>
            <a:ext cx="4953813" cy="3600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1BE987EE-054B-4643-F06D-FBB2B5280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405" y="2626042"/>
            <a:ext cx="4978154"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4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B8272F-B143-AB36-7B23-82DDE4D7ED51}"/>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278C8978-00F2-3BA8-4B90-1CE2115111A0}"/>
              </a:ext>
            </a:extLst>
          </p:cNvPr>
          <p:cNvSpPr>
            <a:spLocks noGrp="1"/>
          </p:cNvSpPr>
          <p:nvPr>
            <p:ph idx="1"/>
          </p:nvPr>
        </p:nvSpPr>
        <p:spPr>
          <a:xfrm>
            <a:off x="838200" y="1448037"/>
            <a:ext cx="10515600" cy="5268312"/>
          </a:xfrm>
        </p:spPr>
        <p:txBody>
          <a:bodyPr>
            <a:normAutofit/>
          </a:bodyPr>
          <a:lstStyle/>
          <a:p>
            <a:r>
              <a:rPr lang="en-US" altLang="zh-CN" dirty="0"/>
              <a:t>Weak gravitational lensing</a:t>
            </a:r>
          </a:p>
          <a:p>
            <a:endParaRPr lang="en-US" altLang="zh-CN" dirty="0"/>
          </a:p>
          <a:p>
            <a:endParaRPr lang="en-US" altLang="zh-CN" dirty="0"/>
          </a:p>
          <a:p>
            <a:endParaRPr lang="en-US" altLang="zh-CN" dirty="0"/>
          </a:p>
          <a:p>
            <a:endParaRPr lang="zh-CN" altLang="en-US" dirty="0"/>
          </a:p>
        </p:txBody>
      </p:sp>
      <p:sp>
        <p:nvSpPr>
          <p:cNvPr id="4" name="灯片编号占位符 3">
            <a:extLst>
              <a:ext uri="{FF2B5EF4-FFF2-40B4-BE49-F238E27FC236}">
                <a16:creationId xmlns:a16="http://schemas.microsoft.com/office/drawing/2014/main" id="{61A3A207-17A0-C05C-A2A0-E12C4AEB6E10}"/>
              </a:ext>
            </a:extLst>
          </p:cNvPr>
          <p:cNvSpPr>
            <a:spLocks noGrp="1"/>
          </p:cNvSpPr>
          <p:nvPr>
            <p:ph type="sldNum" sz="quarter" idx="12"/>
          </p:nvPr>
        </p:nvSpPr>
        <p:spPr/>
        <p:txBody>
          <a:bodyPr/>
          <a:lstStyle/>
          <a:p>
            <a:fld id="{4F31F165-51B7-4FDA-9556-192685FF9377}" type="slidenum">
              <a:rPr lang="zh-CN" altLang="en-US" smtClean="0"/>
              <a:t>3</a:t>
            </a:fld>
            <a:endParaRPr lang="zh-CN" altLang="en-US"/>
          </a:p>
        </p:txBody>
      </p:sp>
      <p:pic>
        <p:nvPicPr>
          <p:cNvPr id="8" name="图片 7">
            <a:extLst>
              <a:ext uri="{FF2B5EF4-FFF2-40B4-BE49-F238E27FC236}">
                <a16:creationId xmlns:a16="http://schemas.microsoft.com/office/drawing/2014/main" id="{3B9F898E-C98B-7637-ED56-52AADF0D13F9}"/>
              </a:ext>
            </a:extLst>
          </p:cNvPr>
          <p:cNvPicPr>
            <a:picLocks noChangeAspect="1"/>
          </p:cNvPicPr>
          <p:nvPr/>
        </p:nvPicPr>
        <p:blipFill>
          <a:blip r:embed="rId3"/>
          <a:stretch>
            <a:fillRect/>
          </a:stretch>
        </p:blipFill>
        <p:spPr>
          <a:xfrm>
            <a:off x="6949908" y="2548825"/>
            <a:ext cx="4882863" cy="1760349"/>
          </a:xfrm>
          <a:prstGeom prst="rect">
            <a:avLst/>
          </a:prstGeom>
        </p:spPr>
      </p:pic>
      <p:pic>
        <p:nvPicPr>
          <p:cNvPr id="12" name="图片 11">
            <a:extLst>
              <a:ext uri="{FF2B5EF4-FFF2-40B4-BE49-F238E27FC236}">
                <a16:creationId xmlns:a16="http://schemas.microsoft.com/office/drawing/2014/main" id="{FF4FF06F-DB39-78EA-4F25-7172A8710B40}"/>
              </a:ext>
            </a:extLst>
          </p:cNvPr>
          <p:cNvPicPr>
            <a:picLocks noChangeAspect="1"/>
          </p:cNvPicPr>
          <p:nvPr/>
        </p:nvPicPr>
        <p:blipFill>
          <a:blip r:embed="rId4"/>
          <a:stretch>
            <a:fillRect/>
          </a:stretch>
        </p:blipFill>
        <p:spPr>
          <a:xfrm>
            <a:off x="359229" y="2356693"/>
            <a:ext cx="6204857" cy="3296135"/>
          </a:xfrm>
          <a:prstGeom prst="rect">
            <a:avLst/>
          </a:prstGeom>
        </p:spPr>
      </p:pic>
      <p:pic>
        <p:nvPicPr>
          <p:cNvPr id="14" name="图片 13">
            <a:extLst>
              <a:ext uri="{FF2B5EF4-FFF2-40B4-BE49-F238E27FC236}">
                <a16:creationId xmlns:a16="http://schemas.microsoft.com/office/drawing/2014/main" id="{2875AB19-436E-8371-0317-B67ECF6ACB06}"/>
              </a:ext>
            </a:extLst>
          </p:cNvPr>
          <p:cNvPicPr>
            <a:picLocks noChangeAspect="1"/>
          </p:cNvPicPr>
          <p:nvPr/>
        </p:nvPicPr>
        <p:blipFill>
          <a:blip r:embed="rId5"/>
          <a:stretch>
            <a:fillRect/>
          </a:stretch>
        </p:blipFill>
        <p:spPr>
          <a:xfrm>
            <a:off x="6671583" y="5016365"/>
            <a:ext cx="5035384" cy="1272927"/>
          </a:xfrm>
          <a:prstGeom prst="rect">
            <a:avLst/>
          </a:prstGeom>
        </p:spPr>
      </p:pic>
      <p:graphicFrame>
        <p:nvGraphicFramePr>
          <p:cNvPr id="6" name="对象 5">
            <a:extLst>
              <a:ext uri="{FF2B5EF4-FFF2-40B4-BE49-F238E27FC236}">
                <a16:creationId xmlns:a16="http://schemas.microsoft.com/office/drawing/2014/main" id="{82B195F4-C53C-53AE-6DF2-C99A700E9E6D}"/>
              </a:ext>
            </a:extLst>
          </p:cNvPr>
          <p:cNvGraphicFramePr>
            <a:graphicFrameLocks noChangeAspect="1"/>
          </p:cNvGraphicFramePr>
          <p:nvPr>
            <p:extLst>
              <p:ext uri="{D42A27DB-BD31-4B8C-83A1-F6EECF244321}">
                <p14:modId xmlns:p14="http://schemas.microsoft.com/office/powerpoint/2010/main" val="130847375"/>
              </p:ext>
            </p:extLst>
          </p:nvPr>
        </p:nvGraphicFramePr>
        <p:xfrm>
          <a:off x="2332037" y="5728595"/>
          <a:ext cx="2259239" cy="911986"/>
        </p:xfrm>
        <a:graphic>
          <a:graphicData uri="http://schemas.openxmlformats.org/presentationml/2006/ole">
            <mc:AlternateContent xmlns:mc="http://schemas.openxmlformats.org/markup-compatibility/2006">
              <mc:Choice xmlns:v="urn:schemas-microsoft-com:vml" Requires="v">
                <p:oleObj name="AxMath" r:id="rId6" imgW="1037880" imgH="419400" progId="Equation.AxMath">
                  <p:embed/>
                </p:oleObj>
              </mc:Choice>
              <mc:Fallback>
                <p:oleObj name="AxMath" r:id="rId6" imgW="1037880" imgH="419400" progId="Equation.AxMath">
                  <p:embed/>
                  <p:pic>
                    <p:nvPicPr>
                      <p:cNvPr id="0" name=""/>
                      <p:cNvPicPr/>
                      <p:nvPr/>
                    </p:nvPicPr>
                    <p:blipFill>
                      <a:blip r:embed="rId7"/>
                      <a:stretch>
                        <a:fillRect/>
                      </a:stretch>
                    </p:blipFill>
                    <p:spPr>
                      <a:xfrm>
                        <a:off x="2332037" y="5728595"/>
                        <a:ext cx="2259239" cy="911986"/>
                      </a:xfrm>
                      <a:prstGeom prst="rect">
                        <a:avLst/>
                      </a:prstGeom>
                    </p:spPr>
                  </p:pic>
                </p:oleObj>
              </mc:Fallback>
            </mc:AlternateContent>
          </a:graphicData>
        </a:graphic>
      </p:graphicFrame>
    </p:spTree>
    <p:extLst>
      <p:ext uri="{BB962C8B-B14F-4D97-AF65-F5344CB8AC3E}">
        <p14:creationId xmlns:p14="http://schemas.microsoft.com/office/powerpoint/2010/main" val="127852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13CEF-C81D-AEDF-9513-1CDB785249BA}"/>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ED33A165-A254-2006-7310-295A73E6BFC3}"/>
              </a:ext>
            </a:extLst>
          </p:cNvPr>
          <p:cNvSpPr>
            <a:spLocks noGrp="1"/>
          </p:cNvSpPr>
          <p:nvPr>
            <p:ph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8BD124A-228A-8936-D360-0907BE2C2044}"/>
              </a:ext>
            </a:extLst>
          </p:cNvPr>
          <p:cNvSpPr>
            <a:spLocks noGrp="1"/>
          </p:cNvSpPr>
          <p:nvPr>
            <p:ph type="sldNum" sz="quarter" idx="12"/>
          </p:nvPr>
        </p:nvSpPr>
        <p:spPr/>
        <p:txBody>
          <a:bodyPr/>
          <a:lstStyle/>
          <a:p>
            <a:fld id="{4F31F165-51B7-4FDA-9556-192685FF9377}" type="slidenum">
              <a:rPr lang="zh-CN" altLang="en-US" smtClean="0"/>
              <a:t>4</a:t>
            </a:fld>
            <a:endParaRPr lang="zh-CN" altLang="en-US"/>
          </a:p>
        </p:txBody>
      </p:sp>
      <p:pic>
        <p:nvPicPr>
          <p:cNvPr id="6" name="图片 5">
            <a:extLst>
              <a:ext uri="{FF2B5EF4-FFF2-40B4-BE49-F238E27FC236}">
                <a16:creationId xmlns:a16="http://schemas.microsoft.com/office/drawing/2014/main" id="{10284E3A-4360-B689-552C-603ED9A32E10}"/>
              </a:ext>
            </a:extLst>
          </p:cNvPr>
          <p:cNvPicPr>
            <a:picLocks noChangeAspect="1"/>
          </p:cNvPicPr>
          <p:nvPr/>
        </p:nvPicPr>
        <p:blipFill>
          <a:blip r:embed="rId2"/>
          <a:stretch>
            <a:fillRect/>
          </a:stretch>
        </p:blipFill>
        <p:spPr>
          <a:xfrm>
            <a:off x="6096000" y="1769165"/>
            <a:ext cx="4879019" cy="4511980"/>
          </a:xfrm>
          <a:prstGeom prst="rect">
            <a:avLst/>
          </a:prstGeom>
        </p:spPr>
      </p:pic>
      <p:pic>
        <p:nvPicPr>
          <p:cNvPr id="8" name="图片 7">
            <a:extLst>
              <a:ext uri="{FF2B5EF4-FFF2-40B4-BE49-F238E27FC236}">
                <a16:creationId xmlns:a16="http://schemas.microsoft.com/office/drawing/2014/main" id="{3DFE33D5-CFE2-C139-75E6-D13D3FFED909}"/>
              </a:ext>
            </a:extLst>
          </p:cNvPr>
          <p:cNvPicPr>
            <a:picLocks noChangeAspect="1"/>
          </p:cNvPicPr>
          <p:nvPr/>
        </p:nvPicPr>
        <p:blipFill>
          <a:blip r:embed="rId3"/>
          <a:stretch>
            <a:fillRect/>
          </a:stretch>
        </p:blipFill>
        <p:spPr>
          <a:xfrm>
            <a:off x="1306286" y="1769165"/>
            <a:ext cx="4191000" cy="4174706"/>
          </a:xfrm>
          <a:prstGeom prst="rect">
            <a:avLst/>
          </a:prstGeom>
        </p:spPr>
      </p:pic>
      <p:sp>
        <p:nvSpPr>
          <p:cNvPr id="7" name="文本框 6">
            <a:extLst>
              <a:ext uri="{FF2B5EF4-FFF2-40B4-BE49-F238E27FC236}">
                <a16:creationId xmlns:a16="http://schemas.microsoft.com/office/drawing/2014/main" id="{AFBBCC67-3880-D7CC-40D5-4460FB97B74F}"/>
              </a:ext>
            </a:extLst>
          </p:cNvPr>
          <p:cNvSpPr txBox="1"/>
          <p:nvPr/>
        </p:nvSpPr>
        <p:spPr>
          <a:xfrm>
            <a:off x="1709057" y="5991731"/>
            <a:ext cx="3385457"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From </a:t>
            </a:r>
            <a:r>
              <a:rPr lang="en-US" altLang="zh-CN" sz="2400" dirty="0" err="1">
                <a:latin typeface="Times New Roman" panose="02020603050405020304" pitchFamily="18" charset="0"/>
                <a:cs typeface="Times New Roman" panose="02020603050405020304" pitchFamily="18" charset="0"/>
              </a:rPr>
              <a:t>arxiv</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1304.0764</a:t>
            </a:r>
          </a:p>
        </p:txBody>
      </p:sp>
    </p:spTree>
    <p:extLst>
      <p:ext uri="{BB962C8B-B14F-4D97-AF65-F5344CB8AC3E}">
        <p14:creationId xmlns:p14="http://schemas.microsoft.com/office/powerpoint/2010/main" val="336651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13CEF-C81D-AEDF-9513-1CDB785249BA}"/>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ED33A165-A254-2006-7310-295A73E6BFC3}"/>
              </a:ext>
            </a:extLst>
          </p:cNvPr>
          <p:cNvSpPr>
            <a:spLocks noGrp="1"/>
          </p:cNvSpPr>
          <p:nvPr>
            <p:ph idx="1"/>
          </p:nvPr>
        </p:nvSpPr>
        <p:spPr/>
        <p:txBody>
          <a:bodyPr/>
          <a:lstStyle/>
          <a:p>
            <a:r>
              <a:rPr lang="en-US" altLang="zh-CN" dirty="0"/>
              <a:t>Ray-tracing results.</a:t>
            </a:r>
          </a:p>
          <a:p>
            <a:r>
              <a:rPr lang="en-US" altLang="zh-CN" dirty="0"/>
              <a:t>Heatmap: dark matter distribution</a:t>
            </a:r>
          </a:p>
          <a:p>
            <a:r>
              <a:rPr lang="en-US" altLang="zh-CN" dirty="0"/>
              <a:t>Sticks: simulated galaxy shape</a:t>
            </a:r>
          </a:p>
          <a:p>
            <a:endParaRPr lang="zh-CN" altLang="en-US" dirty="0"/>
          </a:p>
        </p:txBody>
      </p:sp>
      <p:sp>
        <p:nvSpPr>
          <p:cNvPr id="4" name="灯片编号占位符 3">
            <a:extLst>
              <a:ext uri="{FF2B5EF4-FFF2-40B4-BE49-F238E27FC236}">
                <a16:creationId xmlns:a16="http://schemas.microsoft.com/office/drawing/2014/main" id="{D8BD124A-228A-8936-D360-0907BE2C2044}"/>
              </a:ext>
            </a:extLst>
          </p:cNvPr>
          <p:cNvSpPr>
            <a:spLocks noGrp="1"/>
          </p:cNvSpPr>
          <p:nvPr>
            <p:ph type="sldNum" sz="quarter" idx="12"/>
          </p:nvPr>
        </p:nvSpPr>
        <p:spPr/>
        <p:txBody>
          <a:bodyPr/>
          <a:lstStyle/>
          <a:p>
            <a:fld id="{4F31F165-51B7-4FDA-9556-192685FF9377}" type="slidenum">
              <a:rPr lang="zh-CN" altLang="en-US" smtClean="0"/>
              <a:t>5</a:t>
            </a:fld>
            <a:endParaRPr lang="zh-CN" altLang="en-US"/>
          </a:p>
        </p:txBody>
      </p:sp>
      <p:pic>
        <p:nvPicPr>
          <p:cNvPr id="1026" name="Picture 2">
            <a:extLst>
              <a:ext uri="{FF2B5EF4-FFF2-40B4-BE49-F238E27FC236}">
                <a16:creationId xmlns:a16="http://schemas.microsoft.com/office/drawing/2014/main" id="{01B96D00-F7CE-82A6-FDF6-025DC63D4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979" y="959785"/>
            <a:ext cx="4827814" cy="482781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DE033864-E931-82E1-1D11-1062A038CAB4}"/>
              </a:ext>
            </a:extLst>
          </p:cNvPr>
          <p:cNvSpPr txBox="1"/>
          <p:nvPr/>
        </p:nvSpPr>
        <p:spPr>
          <a:xfrm>
            <a:off x="5293179" y="6003857"/>
            <a:ext cx="663484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http://th.nao.ac.jp/MEMBER/hamanatk/HUBBLE_WGL/index.html</a:t>
            </a:r>
          </a:p>
        </p:txBody>
      </p:sp>
    </p:spTree>
    <p:extLst>
      <p:ext uri="{BB962C8B-B14F-4D97-AF65-F5344CB8AC3E}">
        <p14:creationId xmlns:p14="http://schemas.microsoft.com/office/powerpoint/2010/main" val="51571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B8272F-B143-AB36-7B23-82DDE4D7ED51}"/>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278C8978-00F2-3BA8-4B90-1CE2115111A0}"/>
              </a:ext>
            </a:extLst>
          </p:cNvPr>
          <p:cNvSpPr>
            <a:spLocks noGrp="1"/>
          </p:cNvSpPr>
          <p:nvPr>
            <p:ph idx="1"/>
          </p:nvPr>
        </p:nvSpPr>
        <p:spPr>
          <a:xfrm>
            <a:off x="838200" y="1448037"/>
            <a:ext cx="10515600" cy="5268312"/>
          </a:xfrm>
        </p:spPr>
        <p:txBody>
          <a:bodyPr>
            <a:normAutofit/>
          </a:bodyPr>
          <a:lstStyle/>
          <a:p>
            <a:r>
              <a:rPr lang="en-US" altLang="zh-CN" dirty="0"/>
              <a:t>Lensing signal as a probe to test gravity</a:t>
            </a:r>
          </a:p>
          <a:p>
            <a:endParaRPr lang="en-US" altLang="zh-CN" dirty="0"/>
          </a:p>
          <a:p>
            <a:endParaRPr lang="en-US" altLang="zh-CN" dirty="0"/>
          </a:p>
          <a:p>
            <a:r>
              <a:rPr lang="en-US" altLang="zh-CN" dirty="0"/>
              <a:t>Modified gravity (MG) and screen mechanism</a:t>
            </a:r>
          </a:p>
          <a:p>
            <a:r>
              <a:rPr lang="en-US" altLang="zh-CN" dirty="0"/>
              <a:t>Void lensing</a:t>
            </a:r>
            <a:endParaRPr lang="zh-CN" altLang="en-US" dirty="0"/>
          </a:p>
        </p:txBody>
      </p:sp>
      <p:sp>
        <p:nvSpPr>
          <p:cNvPr id="4" name="灯片编号占位符 3">
            <a:extLst>
              <a:ext uri="{FF2B5EF4-FFF2-40B4-BE49-F238E27FC236}">
                <a16:creationId xmlns:a16="http://schemas.microsoft.com/office/drawing/2014/main" id="{61A3A207-17A0-C05C-A2A0-E12C4AEB6E10}"/>
              </a:ext>
            </a:extLst>
          </p:cNvPr>
          <p:cNvSpPr>
            <a:spLocks noGrp="1"/>
          </p:cNvSpPr>
          <p:nvPr>
            <p:ph type="sldNum" sz="quarter" idx="12"/>
          </p:nvPr>
        </p:nvSpPr>
        <p:spPr/>
        <p:txBody>
          <a:bodyPr/>
          <a:lstStyle/>
          <a:p>
            <a:fld id="{4F31F165-51B7-4FDA-9556-192685FF9377}" type="slidenum">
              <a:rPr lang="zh-CN" altLang="en-US" smtClean="0"/>
              <a:t>6</a:t>
            </a:fld>
            <a:endParaRPr lang="zh-CN" altLang="en-US"/>
          </a:p>
        </p:txBody>
      </p:sp>
      <p:pic>
        <p:nvPicPr>
          <p:cNvPr id="2058" name="Picture 10">
            <a:extLst>
              <a:ext uri="{FF2B5EF4-FFF2-40B4-BE49-F238E27FC236}">
                <a16:creationId xmlns:a16="http://schemas.microsoft.com/office/drawing/2014/main" id="{AF2B48CD-207C-95D7-A296-C583D7A09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015" y="5007225"/>
            <a:ext cx="1777951" cy="145640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911ABB9E-9B51-B107-E84C-D7ED1AA20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586" y="5036436"/>
            <a:ext cx="1347906" cy="1456407"/>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1B9E949C-0FD6-1A16-94D3-93F750975D98}"/>
              </a:ext>
            </a:extLst>
          </p:cNvPr>
          <p:cNvSpPr txBox="1"/>
          <p:nvPr/>
        </p:nvSpPr>
        <p:spPr>
          <a:xfrm>
            <a:off x="7598412" y="5381485"/>
            <a:ext cx="3167559" cy="1015663"/>
          </a:xfrm>
          <a:prstGeom prst="rect">
            <a:avLst/>
          </a:prstGeom>
          <a:noFill/>
        </p:spPr>
        <p:txBody>
          <a:bodyPr wrap="square">
            <a:spAutoFit/>
          </a:bodyPr>
          <a:lstStyle/>
          <a:p>
            <a:pPr rtl="0">
              <a:spcBef>
                <a:spcPts val="0"/>
              </a:spcBef>
              <a:spcAft>
                <a:spcPts val="0"/>
              </a:spcAft>
            </a:pPr>
            <a:r>
              <a:rPr lang="en-US" altLang="zh-CN" sz="2000" b="0" i="0" u="none" strike="noStrike" dirty="0">
                <a:effectLst/>
                <a:latin typeface="Times New Roman" panose="02020603050405020304" pitchFamily="18" charset="0"/>
                <a:cs typeface="Times New Roman" panose="02020603050405020304" pitchFamily="18" charset="0"/>
              </a:rPr>
              <a:t>left: galaxy-galaxy lensing. </a:t>
            </a:r>
          </a:p>
          <a:p>
            <a:pPr rtl="0">
              <a:spcBef>
                <a:spcPts val="0"/>
              </a:spcBef>
              <a:spcAft>
                <a:spcPts val="0"/>
              </a:spcAft>
            </a:pPr>
            <a:r>
              <a:rPr lang="en-US" altLang="zh-CN" sz="2000" b="0" i="0" u="none" strike="noStrike" dirty="0">
                <a:effectLst/>
                <a:latin typeface="Times New Roman" panose="02020603050405020304" pitchFamily="18" charset="0"/>
                <a:cs typeface="Times New Roman" panose="02020603050405020304" pitchFamily="18" charset="0"/>
              </a:rPr>
              <a:t>right: void lensing. </a:t>
            </a:r>
          </a:p>
          <a:p>
            <a:pPr rtl="0">
              <a:spcBef>
                <a:spcPts val="0"/>
              </a:spcBef>
              <a:spcAft>
                <a:spcPts val="0"/>
              </a:spcAft>
            </a:pPr>
            <a:r>
              <a:rPr lang="en-US" altLang="zh-CN" sz="2000" b="0" i="0" u="none" strike="noStrike" dirty="0">
                <a:effectLst/>
                <a:latin typeface="Times New Roman" panose="02020603050405020304" pitchFamily="18" charset="0"/>
                <a:cs typeface="Times New Roman" panose="02020603050405020304" pitchFamily="18" charset="0"/>
              </a:rPr>
              <a:t>(</a:t>
            </a:r>
            <a:r>
              <a:rPr lang="en-US" altLang="zh-CN" sz="2000" b="0" i="0" u="none" strike="noStrike" dirty="0" err="1">
                <a:effectLst/>
                <a:latin typeface="Times New Roman" panose="02020603050405020304" pitchFamily="18" charset="0"/>
                <a:cs typeface="Times New Roman" panose="02020603050405020304" pitchFamily="18" charset="0"/>
              </a:rPr>
              <a:t>arxiv</a:t>
            </a:r>
            <a:r>
              <a:rPr lang="en-US" altLang="zh-CN" sz="2000" b="0" i="0" u="none" strike="noStrike" dirty="0">
                <a:effectLst/>
                <a:latin typeface="Times New Roman" panose="02020603050405020304" pitchFamily="18" charset="0"/>
                <a:cs typeface="Times New Roman" panose="02020603050405020304" pitchFamily="18" charset="0"/>
              </a:rPr>
              <a:t>: 2108.03992)</a:t>
            </a:r>
            <a:endParaRPr lang="en-US" altLang="zh-CN" sz="2000" b="0" dirty="0">
              <a:effectLst/>
              <a:latin typeface="Times New Roman" panose="02020603050405020304" pitchFamily="18" charset="0"/>
              <a:cs typeface="Times New Roman" panose="02020603050405020304" pitchFamily="18" charset="0"/>
            </a:endParaRPr>
          </a:p>
        </p:txBody>
      </p:sp>
      <p:pic>
        <p:nvPicPr>
          <p:cNvPr id="8" name="Picture 3">
            <a:extLst>
              <a:ext uri="{FF2B5EF4-FFF2-40B4-BE49-F238E27FC236}">
                <a16:creationId xmlns:a16="http://schemas.microsoft.com/office/drawing/2014/main" id="{0286E87F-E2AC-6ADF-1BE7-DA37A70C5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969549"/>
            <a:ext cx="2907536" cy="6769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对象 8">
            <a:extLst>
              <a:ext uri="{FF2B5EF4-FFF2-40B4-BE49-F238E27FC236}">
                <a16:creationId xmlns:a16="http://schemas.microsoft.com/office/drawing/2014/main" id="{8160D13B-8379-4756-C8D6-178AAB357B7E}"/>
              </a:ext>
            </a:extLst>
          </p:cNvPr>
          <p:cNvGraphicFramePr>
            <a:graphicFrameLocks noChangeAspect="1"/>
          </p:cNvGraphicFramePr>
          <p:nvPr>
            <p:extLst>
              <p:ext uri="{D42A27DB-BD31-4B8C-83A1-F6EECF244321}">
                <p14:modId xmlns:p14="http://schemas.microsoft.com/office/powerpoint/2010/main" val="312731911"/>
              </p:ext>
            </p:extLst>
          </p:nvPr>
        </p:nvGraphicFramePr>
        <p:xfrm>
          <a:off x="1444177" y="2256797"/>
          <a:ext cx="6792098" cy="544097"/>
        </p:xfrm>
        <a:graphic>
          <a:graphicData uri="http://schemas.openxmlformats.org/presentationml/2006/ole">
            <mc:AlternateContent xmlns:mc="http://schemas.openxmlformats.org/markup-compatibility/2006">
              <mc:Choice xmlns:v="urn:schemas-microsoft-com:vml" Requires="v">
                <p:oleObj name="AxMath" r:id="rId6" imgW="2953080" imgH="236520" progId="Equation.AxMath">
                  <p:embed/>
                </p:oleObj>
              </mc:Choice>
              <mc:Fallback>
                <p:oleObj name="AxMath" r:id="rId6" imgW="2953080" imgH="236520" progId="Equation.AxMath">
                  <p:embed/>
                  <p:pic>
                    <p:nvPicPr>
                      <p:cNvPr id="0" name=""/>
                      <p:cNvPicPr/>
                      <p:nvPr/>
                    </p:nvPicPr>
                    <p:blipFill>
                      <a:blip r:embed="rId7"/>
                      <a:stretch>
                        <a:fillRect/>
                      </a:stretch>
                    </p:blipFill>
                    <p:spPr>
                      <a:xfrm>
                        <a:off x="1444177" y="2256797"/>
                        <a:ext cx="6792098" cy="544097"/>
                      </a:xfrm>
                      <a:prstGeom prst="rect">
                        <a:avLst/>
                      </a:prstGeom>
                    </p:spPr>
                  </p:pic>
                </p:oleObj>
              </mc:Fallback>
            </mc:AlternateContent>
          </a:graphicData>
        </a:graphic>
      </p:graphicFrame>
      <p:pic>
        <p:nvPicPr>
          <p:cNvPr id="10" name="Picture 2">
            <a:extLst>
              <a:ext uri="{FF2B5EF4-FFF2-40B4-BE49-F238E27FC236}">
                <a16:creationId xmlns:a16="http://schemas.microsoft.com/office/drawing/2014/main" id="{33B5C753-F910-A1A8-0A7F-F179A8AD5F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3211" y="2684356"/>
            <a:ext cx="7148346" cy="124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1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B8272F-B143-AB36-7B23-82DDE4D7ED51}"/>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278C8978-00F2-3BA8-4B90-1CE2115111A0}"/>
              </a:ext>
            </a:extLst>
          </p:cNvPr>
          <p:cNvSpPr>
            <a:spLocks noGrp="1"/>
          </p:cNvSpPr>
          <p:nvPr>
            <p:ph idx="1"/>
          </p:nvPr>
        </p:nvSpPr>
        <p:spPr>
          <a:xfrm>
            <a:off x="838200" y="1448036"/>
            <a:ext cx="10515600" cy="5170477"/>
          </a:xfrm>
        </p:spPr>
        <p:txBody>
          <a:bodyPr>
            <a:normAutofit/>
          </a:bodyPr>
          <a:lstStyle/>
          <a:p>
            <a:r>
              <a:rPr lang="en-US" altLang="zh-CN" dirty="0"/>
              <a:t>In principle: ray-tracing to simulate background galaxy shape;</a:t>
            </a:r>
          </a:p>
          <a:p>
            <a:r>
              <a:rPr lang="en-US" altLang="zh-CN" dirty="0"/>
              <a:t>Alternative: projecting the 3D dark matter field in N-body simulation.</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id="{61A3A207-17A0-C05C-A2A0-E12C4AEB6E10}"/>
              </a:ext>
            </a:extLst>
          </p:cNvPr>
          <p:cNvSpPr>
            <a:spLocks noGrp="1"/>
          </p:cNvSpPr>
          <p:nvPr>
            <p:ph type="sldNum" sz="quarter" idx="12"/>
          </p:nvPr>
        </p:nvSpPr>
        <p:spPr/>
        <p:txBody>
          <a:bodyPr/>
          <a:lstStyle/>
          <a:p>
            <a:fld id="{4F31F165-51B7-4FDA-9556-192685FF9377}" type="slidenum">
              <a:rPr lang="zh-CN" altLang="en-US" smtClean="0"/>
              <a:t>7</a:t>
            </a:fld>
            <a:endParaRPr lang="zh-CN" altLang="en-US"/>
          </a:p>
        </p:txBody>
      </p:sp>
      <p:graphicFrame>
        <p:nvGraphicFramePr>
          <p:cNvPr id="8" name="对象 7">
            <a:extLst>
              <a:ext uri="{FF2B5EF4-FFF2-40B4-BE49-F238E27FC236}">
                <a16:creationId xmlns:a16="http://schemas.microsoft.com/office/drawing/2014/main" id="{C396900E-8B6C-13F4-E0E9-2D9543114601}"/>
              </a:ext>
            </a:extLst>
          </p:cNvPr>
          <p:cNvGraphicFramePr>
            <a:graphicFrameLocks noChangeAspect="1"/>
          </p:cNvGraphicFramePr>
          <p:nvPr>
            <p:extLst>
              <p:ext uri="{D42A27DB-BD31-4B8C-83A1-F6EECF244321}">
                <p14:modId xmlns:p14="http://schemas.microsoft.com/office/powerpoint/2010/main" val="2813160635"/>
              </p:ext>
            </p:extLst>
          </p:nvPr>
        </p:nvGraphicFramePr>
        <p:xfrm>
          <a:off x="1771878" y="3736705"/>
          <a:ext cx="3787775" cy="2035175"/>
        </p:xfrm>
        <a:graphic>
          <a:graphicData uri="http://schemas.openxmlformats.org/presentationml/2006/ole">
            <mc:AlternateContent xmlns:mc="http://schemas.openxmlformats.org/markup-compatibility/2006">
              <mc:Choice xmlns:v="urn:schemas-microsoft-com:vml" Requires="v">
                <p:oleObj name="AxMath" r:id="rId3" imgW="1612440" imgH="867240" progId="Equation.AxMath">
                  <p:embed/>
                </p:oleObj>
              </mc:Choice>
              <mc:Fallback>
                <p:oleObj name="AxMath" r:id="rId3" imgW="1612440" imgH="867240" progId="Equation.AxMath">
                  <p:embed/>
                  <p:pic>
                    <p:nvPicPr>
                      <p:cNvPr id="0" name=""/>
                      <p:cNvPicPr/>
                      <p:nvPr/>
                    </p:nvPicPr>
                    <p:blipFill>
                      <a:blip r:embed="rId4"/>
                      <a:stretch>
                        <a:fillRect/>
                      </a:stretch>
                    </p:blipFill>
                    <p:spPr>
                      <a:xfrm>
                        <a:off x="1771878" y="3736705"/>
                        <a:ext cx="3787775" cy="2035175"/>
                      </a:xfrm>
                      <a:prstGeom prst="rect">
                        <a:avLst/>
                      </a:prstGeom>
                    </p:spPr>
                  </p:pic>
                </p:oleObj>
              </mc:Fallback>
            </mc:AlternateContent>
          </a:graphicData>
        </a:graphic>
      </p:graphicFrame>
      <p:pic>
        <p:nvPicPr>
          <p:cNvPr id="11" name="图片 10">
            <a:extLst>
              <a:ext uri="{FF2B5EF4-FFF2-40B4-BE49-F238E27FC236}">
                <a16:creationId xmlns:a16="http://schemas.microsoft.com/office/drawing/2014/main" id="{97B5E8A0-22E2-99F2-DDC2-D321DE9E6405}"/>
              </a:ext>
            </a:extLst>
          </p:cNvPr>
          <p:cNvPicPr>
            <a:picLocks noChangeAspect="1"/>
          </p:cNvPicPr>
          <p:nvPr/>
        </p:nvPicPr>
        <p:blipFill>
          <a:blip r:embed="rId5"/>
          <a:stretch>
            <a:fillRect/>
          </a:stretch>
        </p:blipFill>
        <p:spPr>
          <a:xfrm>
            <a:off x="7149277" y="3151550"/>
            <a:ext cx="3510717" cy="3466963"/>
          </a:xfrm>
          <a:prstGeom prst="rect">
            <a:avLst/>
          </a:prstGeom>
        </p:spPr>
      </p:pic>
    </p:spTree>
    <p:extLst>
      <p:ext uri="{BB962C8B-B14F-4D97-AF65-F5344CB8AC3E}">
        <p14:creationId xmlns:p14="http://schemas.microsoft.com/office/powerpoint/2010/main" val="232840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B8272F-B143-AB36-7B23-82DDE4D7ED51}"/>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278C8978-00F2-3BA8-4B90-1CE2115111A0}"/>
              </a:ext>
            </a:extLst>
          </p:cNvPr>
          <p:cNvSpPr>
            <a:spLocks noGrp="1"/>
          </p:cNvSpPr>
          <p:nvPr>
            <p:ph idx="1"/>
          </p:nvPr>
        </p:nvSpPr>
        <p:spPr>
          <a:xfrm>
            <a:off x="838200" y="1448036"/>
            <a:ext cx="10515600" cy="5170477"/>
          </a:xfrm>
        </p:spPr>
        <p:txBody>
          <a:bodyPr>
            <a:normAutofit/>
          </a:bodyPr>
          <a:lstStyle/>
          <a:p>
            <a:r>
              <a:rPr lang="en-US" altLang="zh-CN" dirty="0"/>
              <a:t>Modified gravity models can influence lensing signals from two ways: 1) change the dark matter field; 2) change the deflection angle.</a:t>
            </a:r>
          </a:p>
          <a:p>
            <a:endParaRPr lang="en-US" altLang="zh-CN" dirty="0"/>
          </a:p>
          <a:p>
            <a:endParaRPr lang="en-US" altLang="zh-CN" dirty="0"/>
          </a:p>
          <a:p>
            <a:r>
              <a:rPr lang="en-US" altLang="zh-CN" dirty="0"/>
              <a:t>For MGs, it should be careful to obtain lensing signals in N-body simulation!</a:t>
            </a:r>
            <a:endParaRPr lang="zh-CN" altLang="en-US" dirty="0"/>
          </a:p>
        </p:txBody>
      </p:sp>
      <p:sp>
        <p:nvSpPr>
          <p:cNvPr id="4" name="灯片编号占位符 3">
            <a:extLst>
              <a:ext uri="{FF2B5EF4-FFF2-40B4-BE49-F238E27FC236}">
                <a16:creationId xmlns:a16="http://schemas.microsoft.com/office/drawing/2014/main" id="{61A3A207-17A0-C05C-A2A0-E12C4AEB6E10}"/>
              </a:ext>
            </a:extLst>
          </p:cNvPr>
          <p:cNvSpPr>
            <a:spLocks noGrp="1"/>
          </p:cNvSpPr>
          <p:nvPr>
            <p:ph type="sldNum" sz="quarter" idx="12"/>
          </p:nvPr>
        </p:nvSpPr>
        <p:spPr/>
        <p:txBody>
          <a:bodyPr/>
          <a:lstStyle/>
          <a:p>
            <a:fld id="{4F31F165-51B7-4FDA-9556-192685FF9377}" type="slidenum">
              <a:rPr lang="zh-CN" altLang="en-US" smtClean="0"/>
              <a:t>8</a:t>
            </a:fld>
            <a:endParaRPr lang="zh-CN" altLang="en-US"/>
          </a:p>
        </p:txBody>
      </p:sp>
      <p:pic>
        <p:nvPicPr>
          <p:cNvPr id="2056" name="Picture 8">
            <a:extLst>
              <a:ext uri="{FF2B5EF4-FFF2-40B4-BE49-F238E27FC236}">
                <a16:creationId xmlns:a16="http://schemas.microsoft.com/office/drawing/2014/main" id="{B942B3D5-785C-BC9C-E5A3-E39FDC7CE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452" y="3190149"/>
            <a:ext cx="6157680" cy="75530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A32B9EA9-85BA-C3FC-A3B5-2C746D4C8707}"/>
              </a:ext>
            </a:extLst>
          </p:cNvPr>
          <p:cNvSpPr/>
          <p:nvPr/>
        </p:nvSpPr>
        <p:spPr>
          <a:xfrm>
            <a:off x="7171266" y="3288695"/>
            <a:ext cx="299962" cy="577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DC33BC6-28B8-E897-E624-3334A715D475}"/>
              </a:ext>
            </a:extLst>
          </p:cNvPr>
          <p:cNvSpPr/>
          <p:nvPr/>
        </p:nvSpPr>
        <p:spPr>
          <a:xfrm>
            <a:off x="8079616" y="3307579"/>
            <a:ext cx="702735" cy="57763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a:extLst>
              <a:ext uri="{FF2B5EF4-FFF2-40B4-BE49-F238E27FC236}">
                <a16:creationId xmlns:a16="http://schemas.microsoft.com/office/drawing/2014/main" id="{1F71F15F-F616-73B5-AE3C-B0A91DFA70BE}"/>
              </a:ext>
            </a:extLst>
          </p:cNvPr>
          <p:cNvSpPr/>
          <p:nvPr/>
        </p:nvSpPr>
        <p:spPr>
          <a:xfrm rot="3100901">
            <a:off x="8704717" y="2670641"/>
            <a:ext cx="261258" cy="644899"/>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下 16">
            <a:extLst>
              <a:ext uri="{FF2B5EF4-FFF2-40B4-BE49-F238E27FC236}">
                <a16:creationId xmlns:a16="http://schemas.microsoft.com/office/drawing/2014/main" id="{84DA20BA-632D-0695-E81D-17887A9B00F1}"/>
              </a:ext>
            </a:extLst>
          </p:cNvPr>
          <p:cNvSpPr/>
          <p:nvPr/>
        </p:nvSpPr>
        <p:spPr>
          <a:xfrm rot="16855355">
            <a:off x="5977918" y="2117782"/>
            <a:ext cx="226719" cy="18246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597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B8272F-B143-AB36-7B23-82DDE4D7ED51}"/>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278C8978-00F2-3BA8-4B90-1CE2115111A0}"/>
              </a:ext>
            </a:extLst>
          </p:cNvPr>
          <p:cNvSpPr>
            <a:spLocks noGrp="1"/>
          </p:cNvSpPr>
          <p:nvPr>
            <p:ph idx="1"/>
          </p:nvPr>
        </p:nvSpPr>
        <p:spPr>
          <a:xfrm>
            <a:off x="838200" y="1448036"/>
            <a:ext cx="10515600" cy="5170477"/>
          </a:xfrm>
        </p:spPr>
        <p:txBody>
          <a:bodyPr>
            <a:normAutofit/>
          </a:bodyPr>
          <a:lstStyle/>
          <a:p>
            <a:r>
              <a:rPr lang="en-US" altLang="zh-CN" dirty="0"/>
              <a:t>Our work: using ray-tracing simulation, choosing Cubic </a:t>
            </a:r>
            <a:r>
              <a:rPr lang="en-US" altLang="zh-CN" dirty="0" err="1"/>
              <a:t>Galileon</a:t>
            </a:r>
            <a:r>
              <a:rPr lang="en-US" altLang="zh-CN" dirty="0"/>
              <a:t> (CG) gravity as an example, to study void lensing effect in simulation.</a:t>
            </a:r>
          </a:p>
          <a:p>
            <a:r>
              <a:rPr lang="en-US" altLang="zh-CN" dirty="0"/>
              <a:t>The </a:t>
            </a:r>
            <a:r>
              <a:rPr lang="en-US" altLang="zh-CN" dirty="0" err="1"/>
              <a:t>Lagrangian</a:t>
            </a:r>
            <a:r>
              <a:rPr lang="en-US" altLang="zh-CN" dirty="0"/>
              <a:t> of CG gravity:</a:t>
            </a:r>
          </a:p>
        </p:txBody>
      </p:sp>
      <p:sp>
        <p:nvSpPr>
          <p:cNvPr id="4" name="灯片编号占位符 3">
            <a:extLst>
              <a:ext uri="{FF2B5EF4-FFF2-40B4-BE49-F238E27FC236}">
                <a16:creationId xmlns:a16="http://schemas.microsoft.com/office/drawing/2014/main" id="{61A3A207-17A0-C05C-A2A0-E12C4AEB6E10}"/>
              </a:ext>
            </a:extLst>
          </p:cNvPr>
          <p:cNvSpPr>
            <a:spLocks noGrp="1"/>
          </p:cNvSpPr>
          <p:nvPr>
            <p:ph type="sldNum" sz="quarter" idx="12"/>
          </p:nvPr>
        </p:nvSpPr>
        <p:spPr/>
        <p:txBody>
          <a:bodyPr/>
          <a:lstStyle/>
          <a:p>
            <a:fld id="{4F31F165-51B7-4FDA-9556-192685FF9377}" type="slidenum">
              <a:rPr lang="zh-CN" altLang="en-US" smtClean="0"/>
              <a:t>9</a:t>
            </a:fld>
            <a:endParaRPr lang="zh-CN" altLang="en-US"/>
          </a:p>
        </p:txBody>
      </p:sp>
      <p:pic>
        <p:nvPicPr>
          <p:cNvPr id="6" name="图片 5">
            <a:extLst>
              <a:ext uri="{FF2B5EF4-FFF2-40B4-BE49-F238E27FC236}">
                <a16:creationId xmlns:a16="http://schemas.microsoft.com/office/drawing/2014/main" id="{5F9A9B45-E35A-C968-F87C-122458928C76}"/>
              </a:ext>
            </a:extLst>
          </p:cNvPr>
          <p:cNvPicPr>
            <a:picLocks noChangeAspect="1"/>
          </p:cNvPicPr>
          <p:nvPr/>
        </p:nvPicPr>
        <p:blipFill>
          <a:blip r:embed="rId3"/>
          <a:stretch>
            <a:fillRect/>
          </a:stretch>
        </p:blipFill>
        <p:spPr>
          <a:xfrm>
            <a:off x="2619931" y="3882338"/>
            <a:ext cx="6952137" cy="1527626"/>
          </a:xfrm>
          <a:prstGeom prst="rect">
            <a:avLst/>
          </a:prstGeom>
        </p:spPr>
      </p:pic>
      <p:sp>
        <p:nvSpPr>
          <p:cNvPr id="7" name="矩形 6">
            <a:extLst>
              <a:ext uri="{FF2B5EF4-FFF2-40B4-BE49-F238E27FC236}">
                <a16:creationId xmlns:a16="http://schemas.microsoft.com/office/drawing/2014/main" id="{2E03B190-D0DA-E3AA-AB65-F9A1200121CE}"/>
              </a:ext>
            </a:extLst>
          </p:cNvPr>
          <p:cNvSpPr/>
          <p:nvPr/>
        </p:nvSpPr>
        <p:spPr>
          <a:xfrm>
            <a:off x="8833757" y="4914900"/>
            <a:ext cx="930729"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201641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5656</TotalTime>
  <Words>1851</Words>
  <Application>Microsoft Office PowerPoint</Application>
  <PresentationFormat>宽屏</PresentationFormat>
  <Paragraphs>161</Paragraphs>
  <Slides>23</Slides>
  <Notes>11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31" baseType="lpstr">
      <vt:lpstr>等线</vt:lpstr>
      <vt:lpstr>等线 Light</vt:lpstr>
      <vt:lpstr>Arial</vt:lpstr>
      <vt:lpstr>Times New Roman</vt:lpstr>
      <vt:lpstr>Wingdings</vt:lpstr>
      <vt:lpstr>Office 主题​​</vt:lpstr>
      <vt:lpstr>AxMath</vt:lpstr>
      <vt:lpstr>Equation.AxMath</vt:lpstr>
      <vt:lpstr>Void Lensing in Cubic Galileon Gravity</vt:lpstr>
      <vt:lpstr>Outline</vt:lpstr>
      <vt:lpstr>Background</vt:lpstr>
      <vt:lpstr>Background</vt:lpstr>
      <vt:lpstr>Background</vt:lpstr>
      <vt:lpstr>Background</vt:lpstr>
      <vt:lpstr>Background</vt:lpstr>
      <vt:lpstr>Background</vt:lpstr>
      <vt:lpstr>Background</vt:lpstr>
      <vt:lpstr>Theory: Functions</vt:lpstr>
      <vt:lpstr>Theory: Void profile</vt:lpstr>
      <vt:lpstr>Theory: Calculations</vt:lpstr>
      <vt:lpstr>Ray-tracing: Method</vt:lpstr>
      <vt:lpstr>Ray-tracing: Results</vt:lpstr>
      <vt:lpstr>Capability of testing gravity</vt:lpstr>
      <vt:lpstr>Capability of testing gravity</vt:lpstr>
      <vt:lpstr>Summary</vt:lpstr>
      <vt:lpstr>Thanks!</vt:lpstr>
      <vt:lpstr>Cubic Galileon Gravity</vt:lpstr>
      <vt:lpstr>Void finder</vt:lpstr>
      <vt:lpstr>Ray-tracing: Void catalog</vt:lpstr>
      <vt:lpstr>N-body simulation and ray-tracing</vt:lpstr>
      <vt:lpstr>Test of ray-tracing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苏 宸</dc:creator>
  <cp:lastModifiedBy>苏 宸</cp:lastModifiedBy>
  <cp:revision>1329</cp:revision>
  <dcterms:created xsi:type="dcterms:W3CDTF">2022-03-25T00:46:44Z</dcterms:created>
  <dcterms:modified xsi:type="dcterms:W3CDTF">2023-05-16T07:31:18Z</dcterms:modified>
</cp:coreProperties>
</file>